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41"/>
  </p:notesMasterIdLst>
  <p:sldIdLst>
    <p:sldId id="256" r:id="rId2"/>
    <p:sldId id="257" r:id="rId3"/>
    <p:sldId id="260" r:id="rId4"/>
    <p:sldId id="270" r:id="rId5"/>
    <p:sldId id="278" r:id="rId6"/>
    <p:sldId id="301" r:id="rId7"/>
    <p:sldId id="269" r:id="rId8"/>
    <p:sldId id="268" r:id="rId9"/>
    <p:sldId id="279" r:id="rId10"/>
    <p:sldId id="277" r:id="rId11"/>
    <p:sldId id="280" r:id="rId12"/>
    <p:sldId id="281" r:id="rId13"/>
    <p:sldId id="282" r:id="rId14"/>
    <p:sldId id="283" r:id="rId15"/>
    <p:sldId id="267" r:id="rId16"/>
    <p:sldId id="285" r:id="rId17"/>
    <p:sldId id="286" r:id="rId18"/>
    <p:sldId id="287" r:id="rId19"/>
    <p:sldId id="284" r:id="rId20"/>
    <p:sldId id="289" r:id="rId21"/>
    <p:sldId id="288" r:id="rId22"/>
    <p:sldId id="266" r:id="rId23"/>
    <p:sldId id="290" r:id="rId24"/>
    <p:sldId id="265" r:id="rId25"/>
    <p:sldId id="262" r:id="rId26"/>
    <p:sldId id="291" r:id="rId27"/>
    <p:sldId id="292" r:id="rId28"/>
    <p:sldId id="293" r:id="rId29"/>
    <p:sldId id="263" r:id="rId30"/>
    <p:sldId id="273" r:id="rId31"/>
    <p:sldId id="274" r:id="rId32"/>
    <p:sldId id="298" r:id="rId33"/>
    <p:sldId id="297" r:id="rId34"/>
    <p:sldId id="299" r:id="rId35"/>
    <p:sldId id="296" r:id="rId36"/>
    <p:sldId id="300" r:id="rId37"/>
    <p:sldId id="276" r:id="rId38"/>
    <p:sldId id="294" r:id="rId39"/>
    <p:sldId id="295"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se, Stefanie" initials="CS" lastIdx="1" clrIdx="0">
    <p:extLst>
      <p:ext uri="{19B8F6BF-5375-455C-9EA6-DF929625EA0E}">
        <p15:presenceInfo xmlns:p15="http://schemas.microsoft.com/office/powerpoint/2012/main" userId="S-1-5-21-4027829005-1107895287-290554039-197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71" autoAdjust="0"/>
  </p:normalViewPr>
  <p:slideViewPr>
    <p:cSldViewPr>
      <p:cViewPr varScale="1">
        <p:scale>
          <a:sx n="77" d="100"/>
          <a:sy n="77" d="100"/>
        </p:scale>
        <p:origin x="102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dirty="0"/>
          </a:p>
        </p:txBody>
      </p:sp>
      <p:sp>
        <p:nvSpPr>
          <p:cNvPr id="266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dirty="0"/>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dirty="0"/>
          </a:p>
        </p:txBody>
      </p:sp>
      <p:sp>
        <p:nvSpPr>
          <p:cNvPr id="266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3176021-BFEE-4086-A27C-25F88F590195}" type="slidenum">
              <a:rPr lang="en-US" altLang="en-US"/>
              <a:pPr/>
              <a:t>‹#›</a:t>
            </a:fld>
            <a:endParaRPr lang="en-US" altLang="en-US" dirty="0"/>
          </a:p>
        </p:txBody>
      </p:sp>
    </p:spTree>
    <p:extLst>
      <p:ext uri="{BB962C8B-B14F-4D97-AF65-F5344CB8AC3E}">
        <p14:creationId xmlns:p14="http://schemas.microsoft.com/office/powerpoint/2010/main" val="3386673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98AE0FB-F53A-4BB4-A62C-6ACEBC66AFBE}" type="slidenum">
              <a:rPr lang="en-US" altLang="en-US"/>
              <a:pPr eaLnBrk="1" hangingPunct="1">
                <a:spcBef>
                  <a:spcPct val="0"/>
                </a:spcBef>
              </a:pPr>
              <a:t>1</a:t>
            </a:fld>
            <a:endParaRPr lang="en-US" altLang="en-US" dirty="0"/>
          </a:p>
        </p:txBody>
      </p:sp>
    </p:spTree>
    <p:extLst>
      <p:ext uri="{BB962C8B-B14F-4D97-AF65-F5344CB8AC3E}">
        <p14:creationId xmlns:p14="http://schemas.microsoft.com/office/powerpoint/2010/main" val="1415772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5D267F1-6622-450C-A8B0-E05CB886B139}" type="slidenum">
              <a:rPr lang="en-US" altLang="en-US"/>
              <a:pPr eaLnBrk="1" hangingPunct="1">
                <a:spcBef>
                  <a:spcPct val="0"/>
                </a:spcBef>
              </a:pPr>
              <a:t>10</a:t>
            </a:fld>
            <a:endParaRPr lang="en-US" altLang="en-US"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dirty="0" smtClean="0">
                <a:solidFill>
                  <a:srgbClr val="00FFFF"/>
                </a:solidFill>
                <a:cs typeface="Arial" panose="020B0604020202020204" pitchFamily="34" charset="0"/>
              </a:rPr>
              <a:t>FIGURE 17.1</a:t>
            </a:r>
            <a:r>
              <a:rPr lang="en-US" altLang="en-US" dirty="0" smtClean="0">
                <a:solidFill>
                  <a:srgbClr val="00FFFF"/>
                </a:solidFill>
                <a:cs typeface="Arial" panose="020B0604020202020204" pitchFamily="34" charset="0"/>
              </a:rPr>
              <a:t> Distribution of eye colors for a sample of </a:t>
            </a:r>
            <a:r>
              <a:rPr lang="en-US" altLang="en-US" i="1" dirty="0" smtClean="0">
                <a:solidFill>
                  <a:srgbClr val="00FFFF"/>
                </a:solidFill>
                <a:cs typeface="Arial" panose="020B0604020202020204" pitchFamily="34" charset="0"/>
              </a:rPr>
              <a:t>n</a:t>
            </a:r>
            <a:r>
              <a:rPr lang="en-US" altLang="en-US" dirty="0" smtClean="0">
                <a:solidFill>
                  <a:srgbClr val="00FFFF"/>
                </a:solidFill>
                <a:cs typeface="Arial" panose="020B0604020202020204" pitchFamily="34" charset="0"/>
              </a:rPr>
              <a:t> = 40 individuals. The same frequency distribution is shown as a bar graph, as a table, and with the frequencies written in a series of boxes.</a:t>
            </a:r>
          </a:p>
        </p:txBody>
      </p:sp>
    </p:spTree>
    <p:extLst>
      <p:ext uri="{BB962C8B-B14F-4D97-AF65-F5344CB8AC3E}">
        <p14:creationId xmlns:p14="http://schemas.microsoft.com/office/powerpoint/2010/main" val="1452632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29326B2-F801-49F0-9B3F-9025CD566E64}" type="slidenum">
              <a:rPr lang="en-US" altLang="en-US"/>
              <a:pPr eaLnBrk="1" hangingPunct="1">
                <a:spcBef>
                  <a:spcPct val="0"/>
                </a:spcBef>
              </a:pPr>
              <a:t>11</a:t>
            </a:fld>
            <a:endParaRPr lang="en-US" altLang="en-US" dirty="0"/>
          </a:p>
        </p:txBody>
      </p:sp>
    </p:spTree>
    <p:extLst>
      <p:ext uri="{BB962C8B-B14F-4D97-AF65-F5344CB8AC3E}">
        <p14:creationId xmlns:p14="http://schemas.microsoft.com/office/powerpoint/2010/main" val="1656040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9E0704C-A0A5-4B09-9E2F-8AC06B20DB18}" type="slidenum">
              <a:rPr lang="en-US" altLang="en-US"/>
              <a:pPr eaLnBrk="1" hangingPunct="1">
                <a:spcBef>
                  <a:spcPct val="0"/>
                </a:spcBef>
              </a:pPr>
              <a:t>12</a:t>
            </a:fld>
            <a:endParaRPr lang="en-US" altLang="en-US" dirty="0"/>
          </a:p>
        </p:txBody>
      </p:sp>
    </p:spTree>
    <p:extLst>
      <p:ext uri="{BB962C8B-B14F-4D97-AF65-F5344CB8AC3E}">
        <p14:creationId xmlns:p14="http://schemas.microsoft.com/office/powerpoint/2010/main" val="611104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0068674-2925-4E33-8773-0880DE24553A}" type="slidenum">
              <a:rPr lang="en-US" altLang="en-US"/>
              <a:pPr eaLnBrk="1" hangingPunct="1">
                <a:spcBef>
                  <a:spcPct val="0"/>
                </a:spcBef>
              </a:pPr>
              <a:t>13</a:t>
            </a:fld>
            <a:endParaRPr lang="en-US" altLang="en-US" dirty="0"/>
          </a:p>
        </p:txBody>
      </p:sp>
    </p:spTree>
    <p:extLst>
      <p:ext uri="{BB962C8B-B14F-4D97-AF65-F5344CB8AC3E}">
        <p14:creationId xmlns:p14="http://schemas.microsoft.com/office/powerpoint/2010/main" val="96381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43A5057-CAEF-4D20-9287-5F8C38F5BB70}" type="slidenum">
              <a:rPr lang="en-US" altLang="en-US"/>
              <a:pPr eaLnBrk="1" hangingPunct="1">
                <a:spcBef>
                  <a:spcPct val="0"/>
                </a:spcBef>
              </a:pPr>
              <a:t>14</a:t>
            </a:fld>
            <a:endParaRPr lang="en-US" altLang="en-US" dirty="0"/>
          </a:p>
        </p:txBody>
      </p:sp>
    </p:spTree>
    <p:extLst>
      <p:ext uri="{BB962C8B-B14F-4D97-AF65-F5344CB8AC3E}">
        <p14:creationId xmlns:p14="http://schemas.microsoft.com/office/powerpoint/2010/main" val="1960570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07326E3-4212-4B20-9F47-7F7C645DDDBC}" type="slidenum">
              <a:rPr lang="en-US" altLang="en-US"/>
              <a:pPr eaLnBrk="1" hangingPunct="1">
                <a:spcBef>
                  <a:spcPct val="0"/>
                </a:spcBef>
              </a:pPr>
              <a:t>15</a:t>
            </a:fld>
            <a:endParaRPr lang="en-US" altLang="en-US" dirty="0"/>
          </a:p>
        </p:txBody>
      </p:sp>
    </p:spTree>
    <p:extLst>
      <p:ext uri="{BB962C8B-B14F-4D97-AF65-F5344CB8AC3E}">
        <p14:creationId xmlns:p14="http://schemas.microsoft.com/office/powerpoint/2010/main" val="613565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5EFE56E-B6EC-4112-873B-0E07D5899144}" type="slidenum">
              <a:rPr lang="en-US" altLang="en-US"/>
              <a:pPr eaLnBrk="1" hangingPunct="1">
                <a:spcBef>
                  <a:spcPct val="0"/>
                </a:spcBef>
              </a:pPr>
              <a:t>16</a:t>
            </a:fld>
            <a:endParaRPr lang="en-US" altLang="en-US" dirty="0"/>
          </a:p>
        </p:txBody>
      </p:sp>
    </p:spTree>
    <p:extLst>
      <p:ext uri="{BB962C8B-B14F-4D97-AF65-F5344CB8AC3E}">
        <p14:creationId xmlns:p14="http://schemas.microsoft.com/office/powerpoint/2010/main" val="1602472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FIGURE 17.2</a:t>
            </a:r>
            <a:r>
              <a:rPr lang="en-US" altLang="en-US" dirty="0" smtClean="0"/>
              <a:t> Chi-square distributions are positively skewed. The critical region is placed  in the extreme tail, which reflects large chi-square values.</a:t>
            </a:r>
          </a:p>
          <a:p>
            <a:endParaRPr lang="en-US" altLang="en-US" dirty="0" smtClean="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05DC75C-4E3E-4A7E-AA05-E1E0AAC72725}" type="slidenum">
              <a:rPr lang="en-US" altLang="en-US"/>
              <a:pPr eaLnBrk="1" hangingPunct="1"/>
              <a:t>17</a:t>
            </a:fld>
            <a:endParaRPr lang="en-US" altLang="en-US" dirty="0"/>
          </a:p>
        </p:txBody>
      </p:sp>
    </p:spTree>
    <p:extLst>
      <p:ext uri="{BB962C8B-B14F-4D97-AF65-F5344CB8AC3E}">
        <p14:creationId xmlns:p14="http://schemas.microsoft.com/office/powerpoint/2010/main" val="415410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FIGURE 17.3  </a:t>
            </a:r>
            <a:r>
              <a:rPr lang="en-US" altLang="en-US" dirty="0" smtClean="0"/>
              <a:t>The shape of the chi-square distribution for different values of </a:t>
            </a:r>
            <a:r>
              <a:rPr lang="en-US" altLang="en-US" i="1" dirty="0" smtClean="0"/>
              <a:t>df</a:t>
            </a:r>
            <a:r>
              <a:rPr lang="en-US" altLang="en-US" dirty="0" smtClean="0"/>
              <a:t>. As the number of categories increases, the peak (mode) of the distribution has a larger chi-square value.</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8ABDD5-C867-439D-B291-C7450CC69DF0}" type="slidenum">
              <a:rPr lang="en-US" altLang="en-US"/>
              <a:pPr eaLnBrk="1" hangingPunct="1"/>
              <a:t>18</a:t>
            </a:fld>
            <a:endParaRPr lang="en-US" altLang="en-US" dirty="0"/>
          </a:p>
        </p:txBody>
      </p:sp>
    </p:spTree>
    <p:extLst>
      <p:ext uri="{BB962C8B-B14F-4D97-AF65-F5344CB8AC3E}">
        <p14:creationId xmlns:p14="http://schemas.microsoft.com/office/powerpoint/2010/main" val="3100158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FE14A14-6283-49EC-A5D9-7D0D3A4BE04C}" type="slidenum">
              <a:rPr lang="en-US" altLang="en-US"/>
              <a:pPr eaLnBrk="1" hangingPunct="1">
                <a:spcBef>
                  <a:spcPct val="0"/>
                </a:spcBef>
              </a:pPr>
              <a:t>19</a:t>
            </a:fld>
            <a:endParaRPr lang="en-US" altLang="en-US" dirty="0"/>
          </a:p>
        </p:txBody>
      </p:sp>
    </p:spTree>
    <p:extLst>
      <p:ext uri="{BB962C8B-B14F-4D97-AF65-F5344CB8AC3E}">
        <p14:creationId xmlns:p14="http://schemas.microsoft.com/office/powerpoint/2010/main" val="1268861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0801E9F-8A17-4BFB-88FF-A5D5C5DAA20F}" type="slidenum">
              <a:rPr lang="en-US" altLang="en-US"/>
              <a:pPr eaLnBrk="1" hangingPunct="1">
                <a:spcBef>
                  <a:spcPct val="0"/>
                </a:spcBef>
              </a:pPr>
              <a:t>2</a:t>
            </a:fld>
            <a:endParaRPr lang="en-US" altLang="en-US" dirty="0"/>
          </a:p>
        </p:txBody>
      </p:sp>
    </p:spTree>
    <p:extLst>
      <p:ext uri="{BB962C8B-B14F-4D97-AF65-F5344CB8AC3E}">
        <p14:creationId xmlns:p14="http://schemas.microsoft.com/office/powerpoint/2010/main" val="20710277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TABLE 17.2 </a:t>
            </a:r>
            <a:r>
              <a:rPr lang="en-US" altLang="en-US" dirty="0" smtClean="0"/>
              <a:t>A portion of the table of critical values for the chi-square distribution.</a:t>
            </a:r>
          </a:p>
          <a:p>
            <a:endParaRPr lang="en-US" altLang="en-US" dirty="0" smtClean="0"/>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444A8B-A507-4D1F-8E79-64C35FAD6F4E}" type="slidenum">
              <a:rPr lang="en-US" altLang="en-US"/>
              <a:pPr eaLnBrk="1" hangingPunct="1"/>
              <a:t>20</a:t>
            </a:fld>
            <a:endParaRPr lang="en-US" altLang="en-US" dirty="0"/>
          </a:p>
        </p:txBody>
      </p:sp>
    </p:spTree>
    <p:extLst>
      <p:ext uri="{BB962C8B-B14F-4D97-AF65-F5344CB8AC3E}">
        <p14:creationId xmlns:p14="http://schemas.microsoft.com/office/powerpoint/2010/main" val="34731366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1B381E8-32C0-4B42-93BD-727C097F29B7}" type="slidenum">
              <a:rPr lang="en-US" altLang="en-US"/>
              <a:pPr eaLnBrk="1" hangingPunct="1">
                <a:spcBef>
                  <a:spcPct val="0"/>
                </a:spcBef>
              </a:pPr>
              <a:t>21</a:t>
            </a:fld>
            <a:endParaRPr lang="en-US" altLang="en-US" dirty="0"/>
          </a:p>
        </p:txBody>
      </p:sp>
    </p:spTree>
    <p:extLst>
      <p:ext uri="{BB962C8B-B14F-4D97-AF65-F5344CB8AC3E}">
        <p14:creationId xmlns:p14="http://schemas.microsoft.com/office/powerpoint/2010/main" val="2696722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9EF8C4E-1241-462E-99E7-7AA6762C1602}" type="slidenum">
              <a:rPr lang="en-US" altLang="en-US"/>
              <a:pPr eaLnBrk="1" hangingPunct="1">
                <a:spcBef>
                  <a:spcPct val="0"/>
                </a:spcBef>
              </a:pPr>
              <a:t>22</a:t>
            </a:fld>
            <a:endParaRPr lang="en-US" altLang="en-US" dirty="0"/>
          </a:p>
        </p:txBody>
      </p:sp>
    </p:spTree>
    <p:extLst>
      <p:ext uri="{BB962C8B-B14F-4D97-AF65-F5344CB8AC3E}">
        <p14:creationId xmlns:p14="http://schemas.microsoft.com/office/powerpoint/2010/main" val="4174966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A7FE7A1-2E31-46D2-818D-B790453D0420}" type="slidenum">
              <a:rPr lang="en-US" altLang="en-US"/>
              <a:pPr eaLnBrk="1" hangingPunct="1">
                <a:spcBef>
                  <a:spcPct val="0"/>
                </a:spcBef>
              </a:pPr>
              <a:t>23</a:t>
            </a:fld>
            <a:endParaRPr lang="en-US" altLang="en-US" dirty="0"/>
          </a:p>
        </p:txBody>
      </p:sp>
    </p:spTree>
    <p:extLst>
      <p:ext uri="{BB962C8B-B14F-4D97-AF65-F5344CB8AC3E}">
        <p14:creationId xmlns:p14="http://schemas.microsoft.com/office/powerpoint/2010/main" val="19377611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88764AF-6046-4277-BC4D-6157D0F02C1A}" type="slidenum">
              <a:rPr lang="en-US" altLang="en-US"/>
              <a:pPr eaLnBrk="1" hangingPunct="1">
                <a:spcBef>
                  <a:spcPct val="0"/>
                </a:spcBef>
              </a:pPr>
              <a:t>24</a:t>
            </a:fld>
            <a:endParaRPr lang="en-US" altLang="en-US" dirty="0"/>
          </a:p>
        </p:txBody>
      </p:sp>
    </p:spTree>
    <p:extLst>
      <p:ext uri="{BB962C8B-B14F-4D97-AF65-F5344CB8AC3E}">
        <p14:creationId xmlns:p14="http://schemas.microsoft.com/office/powerpoint/2010/main" val="9783040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4703AA1-AE40-47AB-BB71-A81A9478A949}" type="slidenum">
              <a:rPr lang="en-US" altLang="en-US"/>
              <a:pPr eaLnBrk="1" hangingPunct="1">
                <a:spcBef>
                  <a:spcPct val="0"/>
                </a:spcBef>
              </a:pPr>
              <a:t>25</a:t>
            </a:fld>
            <a:endParaRPr lang="en-US" altLang="en-US" dirty="0"/>
          </a:p>
        </p:txBody>
      </p:sp>
    </p:spTree>
    <p:extLst>
      <p:ext uri="{BB962C8B-B14F-4D97-AF65-F5344CB8AC3E}">
        <p14:creationId xmlns:p14="http://schemas.microsoft.com/office/powerpoint/2010/main" val="33428027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774F96F-4527-4C2D-ABEC-F31046529266}" type="slidenum">
              <a:rPr lang="en-US" altLang="en-US"/>
              <a:pPr eaLnBrk="1" hangingPunct="1">
                <a:spcBef>
                  <a:spcPct val="0"/>
                </a:spcBef>
              </a:pPr>
              <a:t>26</a:t>
            </a:fld>
            <a:endParaRPr lang="en-US" altLang="en-US" dirty="0"/>
          </a:p>
        </p:txBody>
      </p:sp>
    </p:spTree>
    <p:extLst>
      <p:ext uri="{BB962C8B-B14F-4D97-AF65-F5344CB8AC3E}">
        <p14:creationId xmlns:p14="http://schemas.microsoft.com/office/powerpoint/2010/main" val="34287832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TABLE 17.6 </a:t>
            </a:r>
            <a:r>
              <a:rPr lang="en-US" altLang="en-US" dirty="0" smtClean="0"/>
              <a:t>Expected frequencies corresponding to the data in Table 17.4. (This is the distribution predicted by the null hypothesis.)</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4E271B-6987-4E5C-A139-5D133456ECDF}" type="slidenum">
              <a:rPr lang="en-US" altLang="en-US"/>
              <a:pPr eaLnBrk="1" hangingPunct="1"/>
              <a:t>27</a:t>
            </a:fld>
            <a:endParaRPr lang="en-US" altLang="en-US" dirty="0"/>
          </a:p>
        </p:txBody>
      </p:sp>
    </p:spTree>
    <p:extLst>
      <p:ext uri="{BB962C8B-B14F-4D97-AF65-F5344CB8AC3E}">
        <p14:creationId xmlns:p14="http://schemas.microsoft.com/office/powerpoint/2010/main" val="355929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E09A546-46CF-4A6D-B52A-C2E6A1606644}" type="slidenum">
              <a:rPr lang="en-US" altLang="en-US"/>
              <a:pPr eaLnBrk="1" hangingPunct="1">
                <a:spcBef>
                  <a:spcPct val="0"/>
                </a:spcBef>
              </a:pPr>
              <a:t>28</a:t>
            </a:fld>
            <a:endParaRPr lang="en-US" altLang="en-US" dirty="0"/>
          </a:p>
        </p:txBody>
      </p:sp>
    </p:spTree>
    <p:extLst>
      <p:ext uri="{BB962C8B-B14F-4D97-AF65-F5344CB8AC3E}">
        <p14:creationId xmlns:p14="http://schemas.microsoft.com/office/powerpoint/2010/main" val="16675571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0AA64A8-29F0-4035-B7E5-DA6A7638F087}" type="slidenum">
              <a:rPr lang="en-US" altLang="en-US"/>
              <a:pPr eaLnBrk="1" hangingPunct="1">
                <a:spcBef>
                  <a:spcPct val="0"/>
                </a:spcBef>
              </a:pPr>
              <a:t>29</a:t>
            </a:fld>
            <a:endParaRPr lang="en-US" altLang="en-US" dirty="0"/>
          </a:p>
        </p:txBody>
      </p:sp>
    </p:spTree>
    <p:extLst>
      <p:ext uri="{BB962C8B-B14F-4D97-AF65-F5344CB8AC3E}">
        <p14:creationId xmlns:p14="http://schemas.microsoft.com/office/powerpoint/2010/main" val="1670216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63F21D9-0CC3-4361-B193-D9079B2F02AC}" type="slidenum">
              <a:rPr lang="en-US" altLang="en-US"/>
              <a:pPr eaLnBrk="1" hangingPunct="1">
                <a:spcBef>
                  <a:spcPct val="0"/>
                </a:spcBef>
              </a:pPr>
              <a:t>3</a:t>
            </a:fld>
            <a:endParaRPr lang="en-US" altLang="en-US" dirty="0"/>
          </a:p>
        </p:txBody>
      </p:sp>
    </p:spTree>
    <p:extLst>
      <p:ext uri="{BB962C8B-B14F-4D97-AF65-F5344CB8AC3E}">
        <p14:creationId xmlns:p14="http://schemas.microsoft.com/office/powerpoint/2010/main" val="24077778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64BD9E6-37FB-498B-83D1-B7508FDF689D}" type="slidenum">
              <a:rPr lang="en-US" altLang="en-US"/>
              <a:pPr eaLnBrk="1" hangingPunct="1">
                <a:spcBef>
                  <a:spcPct val="0"/>
                </a:spcBef>
              </a:pPr>
              <a:t>30</a:t>
            </a:fld>
            <a:endParaRPr lang="en-US" altLang="en-US" dirty="0"/>
          </a:p>
        </p:txBody>
      </p:sp>
    </p:spTree>
    <p:extLst>
      <p:ext uri="{BB962C8B-B14F-4D97-AF65-F5344CB8AC3E}">
        <p14:creationId xmlns:p14="http://schemas.microsoft.com/office/powerpoint/2010/main" val="37880239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C8FF8AD-19C6-42EF-8BE9-4904972CFF00}" type="slidenum">
              <a:rPr lang="en-US" altLang="en-US"/>
              <a:pPr eaLnBrk="1" hangingPunct="1">
                <a:spcBef>
                  <a:spcPct val="0"/>
                </a:spcBef>
              </a:pPr>
              <a:t>31</a:t>
            </a:fld>
            <a:endParaRPr lang="en-US" altLang="en-US" dirty="0"/>
          </a:p>
        </p:txBody>
      </p:sp>
    </p:spTree>
    <p:extLst>
      <p:ext uri="{BB962C8B-B14F-4D97-AF65-F5344CB8AC3E}">
        <p14:creationId xmlns:p14="http://schemas.microsoft.com/office/powerpoint/2010/main" val="36844610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87D81EC-2661-4BAF-A393-B574125CE4B2}" type="slidenum">
              <a:rPr lang="en-US" altLang="en-US"/>
              <a:pPr eaLnBrk="1" hangingPunct="1">
                <a:spcBef>
                  <a:spcPct val="0"/>
                </a:spcBef>
              </a:pPr>
              <a:t>32</a:t>
            </a:fld>
            <a:endParaRPr lang="en-US" altLang="en-US" dirty="0"/>
          </a:p>
        </p:txBody>
      </p:sp>
    </p:spTree>
    <p:extLst>
      <p:ext uri="{BB962C8B-B14F-4D97-AF65-F5344CB8AC3E}">
        <p14:creationId xmlns:p14="http://schemas.microsoft.com/office/powerpoint/2010/main" val="16660616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638C102-434B-4F11-924D-AB6EEFF63325}" type="slidenum">
              <a:rPr lang="en-US" altLang="en-US"/>
              <a:pPr eaLnBrk="1" hangingPunct="1">
                <a:spcBef>
                  <a:spcPct val="0"/>
                </a:spcBef>
              </a:pPr>
              <a:t>33</a:t>
            </a:fld>
            <a:endParaRPr lang="en-US" altLang="en-US" dirty="0"/>
          </a:p>
        </p:txBody>
      </p:sp>
    </p:spTree>
    <p:extLst>
      <p:ext uri="{BB962C8B-B14F-4D97-AF65-F5344CB8AC3E}">
        <p14:creationId xmlns:p14="http://schemas.microsoft.com/office/powerpoint/2010/main" val="2173288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0168C32-4342-4CA5-B7F8-A7EF627C29BE}" type="slidenum">
              <a:rPr lang="en-US" altLang="en-US"/>
              <a:pPr eaLnBrk="1" hangingPunct="1">
                <a:spcBef>
                  <a:spcPct val="0"/>
                </a:spcBef>
              </a:pPr>
              <a:t>34</a:t>
            </a:fld>
            <a:endParaRPr lang="en-US" altLang="en-US" dirty="0"/>
          </a:p>
        </p:txBody>
      </p:sp>
    </p:spTree>
    <p:extLst>
      <p:ext uri="{BB962C8B-B14F-4D97-AF65-F5344CB8AC3E}">
        <p14:creationId xmlns:p14="http://schemas.microsoft.com/office/powerpoint/2010/main" val="19017886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F550FA9-4CC9-43ED-8B91-F9A8EA878594}" type="slidenum">
              <a:rPr lang="en-US" altLang="en-US"/>
              <a:pPr eaLnBrk="1" hangingPunct="1">
                <a:spcBef>
                  <a:spcPct val="0"/>
                </a:spcBef>
              </a:pPr>
              <a:t>35</a:t>
            </a:fld>
            <a:endParaRPr lang="en-US" altLang="en-US" dirty="0"/>
          </a:p>
        </p:txBody>
      </p:sp>
    </p:spTree>
    <p:extLst>
      <p:ext uri="{BB962C8B-B14F-4D97-AF65-F5344CB8AC3E}">
        <p14:creationId xmlns:p14="http://schemas.microsoft.com/office/powerpoint/2010/main" val="9392954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1BED481-A35C-42F3-A615-53AE3FDB4043}" type="slidenum">
              <a:rPr lang="en-US" altLang="en-US"/>
              <a:pPr eaLnBrk="1" hangingPunct="1">
                <a:spcBef>
                  <a:spcPct val="0"/>
                </a:spcBef>
              </a:pPr>
              <a:t>36</a:t>
            </a:fld>
            <a:endParaRPr lang="en-US" altLang="en-US" dirty="0"/>
          </a:p>
        </p:txBody>
      </p:sp>
    </p:spTree>
    <p:extLst>
      <p:ext uri="{BB962C8B-B14F-4D97-AF65-F5344CB8AC3E}">
        <p14:creationId xmlns:p14="http://schemas.microsoft.com/office/powerpoint/2010/main" val="41288515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TABLE 17.10 </a:t>
            </a:r>
            <a:r>
              <a:rPr lang="en-US" altLang="en-US" dirty="0" smtClean="0"/>
              <a:t>Standards for interpreting Cramér’s </a:t>
            </a:r>
            <a:r>
              <a:rPr lang="en-US" altLang="en-US" i="1" dirty="0" smtClean="0"/>
              <a:t>V</a:t>
            </a:r>
            <a:r>
              <a:rPr lang="en-US" altLang="en-US" dirty="0" smtClean="0"/>
              <a:t>  as proposed by Cohen (1988).</a:t>
            </a:r>
          </a:p>
          <a:p>
            <a:endParaRPr lang="en-US" altLang="en-US" dirty="0" smtClean="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9F8113D-EE79-40FF-B68F-820970B7F09E}" type="slidenum">
              <a:rPr lang="en-US" altLang="en-US"/>
              <a:pPr eaLnBrk="1" hangingPunct="1">
                <a:spcBef>
                  <a:spcPct val="0"/>
                </a:spcBef>
              </a:pPr>
              <a:t>37</a:t>
            </a:fld>
            <a:endParaRPr lang="en-US" altLang="en-US" dirty="0"/>
          </a:p>
        </p:txBody>
      </p:sp>
    </p:spTree>
    <p:extLst>
      <p:ext uri="{BB962C8B-B14F-4D97-AF65-F5344CB8AC3E}">
        <p14:creationId xmlns:p14="http://schemas.microsoft.com/office/powerpoint/2010/main" val="21914618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5608242-19CD-48F0-B257-E6B84A31A3F5}" type="slidenum">
              <a:rPr lang="en-US" altLang="en-US"/>
              <a:pPr eaLnBrk="1" hangingPunct="1">
                <a:spcBef>
                  <a:spcPct val="0"/>
                </a:spcBef>
              </a:pPr>
              <a:t>38</a:t>
            </a:fld>
            <a:endParaRPr lang="en-US" altLang="en-US" dirty="0"/>
          </a:p>
        </p:txBody>
      </p:sp>
    </p:spTree>
    <p:extLst>
      <p:ext uri="{BB962C8B-B14F-4D97-AF65-F5344CB8AC3E}">
        <p14:creationId xmlns:p14="http://schemas.microsoft.com/office/powerpoint/2010/main" val="4187957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00C8417-7327-4AA8-9C4A-116D8957F439}" type="slidenum">
              <a:rPr lang="en-US" altLang="en-US"/>
              <a:pPr eaLnBrk="1" hangingPunct="1">
                <a:spcBef>
                  <a:spcPct val="0"/>
                </a:spcBef>
              </a:pPr>
              <a:t>39</a:t>
            </a:fld>
            <a:endParaRPr lang="en-US" altLang="en-US" dirty="0"/>
          </a:p>
        </p:txBody>
      </p:sp>
    </p:spTree>
    <p:extLst>
      <p:ext uri="{BB962C8B-B14F-4D97-AF65-F5344CB8AC3E}">
        <p14:creationId xmlns:p14="http://schemas.microsoft.com/office/powerpoint/2010/main" val="362933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EB452F9-655B-4BAD-B1D4-1D319E1160CD}" type="slidenum">
              <a:rPr lang="en-US" altLang="en-US"/>
              <a:pPr eaLnBrk="1" hangingPunct="1">
                <a:spcBef>
                  <a:spcPct val="0"/>
                </a:spcBef>
              </a:pPr>
              <a:t>4</a:t>
            </a:fld>
            <a:endParaRPr lang="en-US" altLang="en-US" dirty="0"/>
          </a:p>
        </p:txBody>
      </p:sp>
    </p:spTree>
    <p:extLst>
      <p:ext uri="{BB962C8B-B14F-4D97-AF65-F5344CB8AC3E}">
        <p14:creationId xmlns:p14="http://schemas.microsoft.com/office/powerpoint/2010/main" val="2835261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CAC520A-3183-4DD2-A6D7-791E90D1D582}" type="slidenum">
              <a:rPr lang="en-US" altLang="en-US"/>
              <a:pPr eaLnBrk="1" hangingPunct="1">
                <a:spcBef>
                  <a:spcPct val="0"/>
                </a:spcBef>
              </a:pPr>
              <a:t>5</a:t>
            </a:fld>
            <a:endParaRPr lang="en-US" altLang="en-US" dirty="0"/>
          </a:p>
        </p:txBody>
      </p:sp>
    </p:spTree>
    <p:extLst>
      <p:ext uri="{BB962C8B-B14F-4D97-AF65-F5344CB8AC3E}">
        <p14:creationId xmlns:p14="http://schemas.microsoft.com/office/powerpoint/2010/main" val="2485735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CAC520A-3183-4DD2-A6D7-791E90D1D582}" type="slidenum">
              <a:rPr lang="en-US" altLang="en-US"/>
              <a:pPr eaLnBrk="1" hangingPunct="1">
                <a:spcBef>
                  <a:spcPct val="0"/>
                </a:spcBef>
              </a:pPr>
              <a:t>6</a:t>
            </a:fld>
            <a:endParaRPr lang="en-US" altLang="en-US" dirty="0"/>
          </a:p>
        </p:txBody>
      </p:sp>
    </p:spTree>
    <p:extLst>
      <p:ext uri="{BB962C8B-B14F-4D97-AF65-F5344CB8AC3E}">
        <p14:creationId xmlns:p14="http://schemas.microsoft.com/office/powerpoint/2010/main" val="666541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9D96E68-BAF1-4C13-A9E9-4D8DC9EB29F9}" type="slidenum">
              <a:rPr lang="en-US" altLang="en-US"/>
              <a:pPr eaLnBrk="1" hangingPunct="1">
                <a:spcBef>
                  <a:spcPct val="0"/>
                </a:spcBef>
              </a:pPr>
              <a:t>7</a:t>
            </a:fld>
            <a:endParaRPr lang="en-US" altLang="en-US" dirty="0"/>
          </a:p>
        </p:txBody>
      </p:sp>
    </p:spTree>
    <p:extLst>
      <p:ext uri="{BB962C8B-B14F-4D97-AF65-F5344CB8AC3E}">
        <p14:creationId xmlns:p14="http://schemas.microsoft.com/office/powerpoint/2010/main" val="3028245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B84504F-A4FF-4ABC-BF3C-386C45B3CB55}" type="slidenum">
              <a:rPr lang="en-US" altLang="en-US"/>
              <a:pPr eaLnBrk="1" hangingPunct="1">
                <a:spcBef>
                  <a:spcPct val="0"/>
                </a:spcBef>
              </a:pPr>
              <a:t>8</a:t>
            </a:fld>
            <a:endParaRPr lang="en-US" altLang="en-US" dirty="0"/>
          </a:p>
        </p:txBody>
      </p:sp>
    </p:spTree>
    <p:extLst>
      <p:ext uri="{BB962C8B-B14F-4D97-AF65-F5344CB8AC3E}">
        <p14:creationId xmlns:p14="http://schemas.microsoft.com/office/powerpoint/2010/main" val="4121634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CF02C6C-506D-45BF-B9A6-911C2DBAE190}" type="slidenum">
              <a:rPr lang="en-US" altLang="en-US"/>
              <a:pPr eaLnBrk="1" hangingPunct="1">
                <a:spcBef>
                  <a:spcPct val="0"/>
                </a:spcBef>
              </a:pPr>
              <a:t>9</a:t>
            </a:fld>
            <a:endParaRPr lang="en-US" altLang="en-US" dirty="0"/>
          </a:p>
        </p:txBody>
      </p:sp>
    </p:spTree>
    <p:extLst>
      <p:ext uri="{BB962C8B-B14F-4D97-AF65-F5344CB8AC3E}">
        <p14:creationId xmlns:p14="http://schemas.microsoft.com/office/powerpoint/2010/main" val="3570512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Title Slid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953000" y="1355154"/>
            <a:ext cx="3844962" cy="1472184"/>
          </a:xfrm>
        </p:spPr>
        <p:txBody>
          <a:bodyPr anchor="ctr" anchorCtr="0">
            <a:noAutofit/>
          </a:bodyPr>
          <a:lstStyle>
            <a:lvl1pPr marL="0" indent="0" algn="ctr">
              <a:buNone/>
              <a:defRPr sz="4000" baseline="0">
                <a:solidFill>
                  <a:srgbClr val="C00000"/>
                </a:solidFill>
                <a:effectLst>
                  <a:outerShdw blurRad="50800" dist="25400" dir="2700000" algn="tl" rotWithShape="0">
                    <a:schemeClr val="tx1">
                      <a:alpha val="80000"/>
                    </a:schemeClr>
                  </a:outerShdw>
                </a:effectLst>
                <a:latin typeface="+mn-lt"/>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t>
            </a:r>
            <a:endParaRPr lang="en-US" dirty="0"/>
          </a:p>
        </p:txBody>
      </p:sp>
      <p:sp>
        <p:nvSpPr>
          <p:cNvPr id="2" name="Title 1"/>
          <p:cNvSpPr>
            <a:spLocks noGrp="1"/>
          </p:cNvSpPr>
          <p:nvPr>
            <p:ph type="ctrTitle"/>
          </p:nvPr>
        </p:nvSpPr>
        <p:spPr>
          <a:xfrm>
            <a:off x="4953000" y="2895600"/>
            <a:ext cx="3886200" cy="2787027"/>
          </a:xfrm>
          <a:prstGeom prst="rect">
            <a:avLst/>
          </a:prstGeom>
          <a:noFill/>
          <a:ln>
            <a:noFill/>
          </a:ln>
        </p:spPr>
        <p:txBody>
          <a:bodyPr anchor="t">
            <a:noAutofit/>
          </a:bodyPr>
          <a:lstStyle>
            <a:lvl1pPr algn="ctr">
              <a:defRPr sz="3600" b="0">
                <a:solidFill>
                  <a:schemeClr val="tx1"/>
                </a:solidFill>
                <a:effectLst/>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5" name="Slide Number Placeholder 4"/>
          <p:cNvSpPr>
            <a:spLocks noGrp="1"/>
          </p:cNvSpPr>
          <p:nvPr>
            <p:ph type="sldNum" sz="quarter" idx="10"/>
          </p:nvPr>
        </p:nvSpPr>
        <p:spPr/>
        <p:txBody>
          <a:bodyPr/>
          <a:lstStyle/>
          <a:p>
            <a:fld id="{4825263F-CFBD-4D4E-A762-BCD1710B4A93}" type="slidenum">
              <a:rPr lang="en-US" smtClean="0"/>
              <a:pPr/>
              <a:t>‹#›</a:t>
            </a:fld>
            <a:endParaRPr lang="en-US" dirty="0"/>
          </a:p>
        </p:txBody>
      </p:sp>
      <p:sp>
        <p:nvSpPr>
          <p:cNvPr id="7" name="Footer Placeholder 6"/>
          <p:cNvSpPr>
            <a:spLocks noGrp="1"/>
          </p:cNvSpPr>
          <p:nvPr>
            <p:ph type="ftr" sz="quarter" idx="11"/>
          </p:nvPr>
        </p:nvSpPr>
        <p:spPr/>
        <p:txBody>
          <a:bodyPr/>
          <a:lstStyle/>
          <a:p>
            <a:r>
              <a:rPr lang="en-US" dirty="0" smtClean="0"/>
              <a:t>Copyright © 2017 Cengage Learning. All Rights Reserved.</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026" y="765486"/>
            <a:ext cx="3974296" cy="493776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userDrawn="1"/>
        </p:nvCxnSpPr>
        <p:spPr>
          <a:xfrm>
            <a:off x="3629" y="6858000"/>
            <a:ext cx="9140371" cy="0"/>
          </a:xfrm>
          <a:prstGeom prst="line">
            <a:avLst/>
          </a:prstGeom>
          <a:ln w="38100" cmpd="sng">
            <a:solidFill>
              <a:srgbClr val="EBC50A"/>
            </a:solidFill>
          </a:ln>
          <a:effectLst>
            <a:outerShdw dist="12700" dir="2700000" sx="1000" sy="1000" algn="tl" rotWithShape="0">
              <a:schemeClr val="tx1"/>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79663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0" y="14287"/>
            <a:ext cx="9144000" cy="1143000"/>
          </a:xfrm>
        </p:spPr>
        <p:txBody>
          <a:bodyPr/>
          <a:lstStyle/>
          <a:p>
            <a:r>
              <a:rPr lang="en-US" dirty="0" smtClean="0"/>
              <a:t>Click to edit Master title style</a:t>
            </a:r>
            <a:endParaRPr lang="en-US" dirty="0"/>
          </a:p>
        </p:txBody>
      </p:sp>
      <p:sp>
        <p:nvSpPr>
          <p:cNvPr id="4" name="Footer Placeholder 3"/>
          <p:cNvSpPr>
            <a:spLocks noGrp="1"/>
          </p:cNvSpPr>
          <p:nvPr>
            <p:ph type="ftr" sz="quarter" idx="10"/>
          </p:nvPr>
        </p:nvSpPr>
        <p:spPr/>
        <p:txBody>
          <a:bodyPr/>
          <a:lstStyle/>
          <a:p>
            <a:r>
              <a:rPr lang="en-US" dirty="0" smtClean="0"/>
              <a:t>Copyright © 2017 Cengage Learning. All Rights Reserved.</a:t>
            </a:r>
          </a:p>
        </p:txBody>
      </p:sp>
      <p:sp>
        <p:nvSpPr>
          <p:cNvPr id="7" name="Slide Number Placeholder 6"/>
          <p:cNvSpPr>
            <a:spLocks noGrp="1"/>
          </p:cNvSpPr>
          <p:nvPr>
            <p:ph type="sldNum" sz="quarter" idx="11"/>
          </p:nvPr>
        </p:nvSpPr>
        <p:spPr/>
        <p:txBody>
          <a:bodyPr/>
          <a:lstStyle/>
          <a:p>
            <a:fld id="{4825263F-CFBD-4D4E-A762-BCD1710B4A93}" type="slidenum">
              <a:rPr lang="en-US" smtClean="0"/>
              <a:pPr/>
              <a:t>‹#›</a:t>
            </a:fld>
            <a:endParaRPr lang="en-US" dirty="0"/>
          </a:p>
        </p:txBody>
      </p:sp>
    </p:spTree>
    <p:extLst>
      <p:ext uri="{BB962C8B-B14F-4D97-AF65-F5344CB8AC3E}">
        <p14:creationId xmlns:p14="http://schemas.microsoft.com/office/powerpoint/2010/main" val="14075906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825263F-CFBD-4D4E-A762-BCD1710B4A93}" type="slidenum">
              <a:rPr lang="en-US" smtClean="0"/>
              <a:t>‹#›</a:t>
            </a:fld>
            <a:endParaRPr lang="en-US" dirty="0"/>
          </a:p>
        </p:txBody>
      </p:sp>
      <p:sp>
        <p:nvSpPr>
          <p:cNvPr id="3" name="Title 2"/>
          <p:cNvSpPr>
            <a:spLocks noGrp="1"/>
          </p:cNvSpPr>
          <p:nvPr>
            <p:ph type="title"/>
          </p:nvPr>
        </p:nvSpPr>
        <p:spPr>
          <a:xfrm>
            <a:off x="0" y="0"/>
            <a:ext cx="9144000" cy="1184180"/>
          </a:xfrm>
        </p:spPr>
        <p:txBody>
          <a:bodyPr/>
          <a:lstStyle/>
          <a:p>
            <a:r>
              <a:rPr lang="en-US" dirty="0" smtClean="0"/>
              <a:t>Click to edit Master title style</a:t>
            </a:r>
            <a:endParaRPr lang="en-US" dirty="0"/>
          </a:p>
        </p:txBody>
      </p:sp>
      <p:sp>
        <p:nvSpPr>
          <p:cNvPr id="4" name="Footer Placeholder 3"/>
          <p:cNvSpPr>
            <a:spLocks noGrp="1"/>
          </p:cNvSpPr>
          <p:nvPr>
            <p:ph type="ftr" sz="quarter" idx="13"/>
          </p:nvPr>
        </p:nvSpPr>
        <p:spPr/>
        <p:txBody>
          <a:bodyPr/>
          <a:lstStyle/>
          <a:p>
            <a:r>
              <a:rPr lang="en-US" dirty="0" smtClean="0"/>
              <a:t>Copyright © 2017 Cengage Learning. All Rights Reserved.</a:t>
            </a:r>
          </a:p>
        </p:txBody>
      </p:sp>
      <p:cxnSp>
        <p:nvCxnSpPr>
          <p:cNvPr id="8" name="Straight Connector 7"/>
          <p:cNvCxnSpPr/>
          <p:nvPr userDrawn="1"/>
        </p:nvCxnSpPr>
        <p:spPr>
          <a:xfrm>
            <a:off x="3629" y="1184181"/>
            <a:ext cx="9140371" cy="0"/>
          </a:xfrm>
          <a:prstGeom prst="line">
            <a:avLst/>
          </a:prstGeom>
          <a:ln>
            <a:solidFill>
              <a:srgbClr val="990033"/>
            </a:solidFill>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0719469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825263F-CFBD-4D4E-A762-BCD1710B4A93}" type="slidenum">
              <a:rPr lang="en-US" smtClean="0"/>
              <a:t>‹#›</a:t>
            </a:fld>
            <a:endParaRPr lang="en-US" dirty="0"/>
          </a:p>
        </p:txBody>
      </p:sp>
      <p:sp>
        <p:nvSpPr>
          <p:cNvPr id="9" name="Title 1"/>
          <p:cNvSpPr>
            <a:spLocks noGrp="1"/>
          </p:cNvSpPr>
          <p:nvPr>
            <p:ph type="title"/>
          </p:nvPr>
        </p:nvSpPr>
        <p:spPr>
          <a:xfrm>
            <a:off x="-3629" y="0"/>
            <a:ext cx="9144000" cy="1143000"/>
          </a:xfrm>
          <a:prstGeom prst="rect">
            <a:avLst/>
          </a:prstGeom>
          <a:solidFill>
            <a:schemeClr val="bg1"/>
          </a:solidFill>
          <a:ln>
            <a:solidFill>
              <a:schemeClr val="accent1">
                <a:lumMod val="40000"/>
                <a:lumOff val="60000"/>
              </a:schemeClr>
            </a:solidFill>
          </a:ln>
        </p:spPr>
        <p:txBody>
          <a:bodyPr anchor="ctr">
            <a:normAutofit/>
          </a:bodyPr>
          <a:lstStyle>
            <a:lvl1pPr>
              <a:defRPr lang="en-US" sz="3200" b="0" i="0" u="none" strike="noStrike" kern="1200" baseline="0" dirty="0">
                <a:solidFill>
                  <a:schemeClr val="tx1"/>
                </a:solidFill>
                <a:latin typeface="Arial" pitchFamily="34" charset="0"/>
                <a:ea typeface="+mj-ea"/>
                <a:cs typeface="Arial" pitchFamily="34" charset="0"/>
              </a:defRPr>
            </a:lvl1pPr>
          </a:lstStyle>
          <a:p>
            <a:r>
              <a:rPr lang="en-US" dirty="0" smtClean="0"/>
              <a:t>Click to edit Master title style</a:t>
            </a:r>
            <a:endParaRPr lang="en-US" dirty="0"/>
          </a:p>
        </p:txBody>
      </p:sp>
      <p:cxnSp>
        <p:nvCxnSpPr>
          <p:cNvPr id="10" name="Straight Connector 9"/>
          <p:cNvCxnSpPr/>
          <p:nvPr userDrawn="1"/>
        </p:nvCxnSpPr>
        <p:spPr>
          <a:xfrm>
            <a:off x="3629" y="6858000"/>
            <a:ext cx="9140371" cy="0"/>
          </a:xfrm>
          <a:prstGeom prst="line">
            <a:avLst/>
          </a:prstGeom>
          <a:ln w="38100" cmpd="sng">
            <a:solidFill>
              <a:srgbClr val="EBC50A"/>
            </a:solidFill>
          </a:ln>
          <a:effectLst>
            <a:outerShdw dist="12700" dir="2700000" sx="1000" sy="1000" algn="tl" rotWithShape="0">
              <a:schemeClr val="tx1"/>
            </a:outerShdw>
          </a:effectLst>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extLst>
      <p:ext uri="{BB962C8B-B14F-4D97-AF65-F5344CB8AC3E}">
        <p14:creationId xmlns:p14="http://schemas.microsoft.com/office/powerpoint/2010/main" val="828262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825263F-CFBD-4D4E-A762-BCD1710B4A93}" type="slidenum">
              <a:rPr lang="en-US" smtClean="0"/>
              <a:t>‹#›</a:t>
            </a:fld>
            <a:endParaRPr lang="en-US"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extLst>
      <p:ext uri="{BB962C8B-B14F-4D97-AF65-F5344CB8AC3E}">
        <p14:creationId xmlns:p14="http://schemas.microsoft.com/office/powerpoint/2010/main" val="25731011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65237"/>
            <a:ext cx="8229600" cy="4983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a:lstStyle>
            <a:lvl1pPr algn="r">
              <a:defRPr sz="1600">
                <a:solidFill>
                  <a:srgbClr val="0071BB"/>
                </a:solidFill>
              </a:defRPr>
            </a:lvl1pPr>
          </a:lstStyle>
          <a:p>
            <a:fld id="{4825263F-CFBD-4D4E-A762-BCD1710B4A93}" type="slidenum">
              <a:rPr lang="en-US" smtClean="0"/>
              <a:pPr/>
              <a:t>‹#›</a:t>
            </a:fld>
            <a:endParaRPr lang="en-US" dirty="0"/>
          </a:p>
        </p:txBody>
      </p:sp>
      <p:sp>
        <p:nvSpPr>
          <p:cNvPr id="2" name="Title Placeholder 1"/>
          <p:cNvSpPr>
            <a:spLocks noGrp="1"/>
          </p:cNvSpPr>
          <p:nvPr>
            <p:ph type="title"/>
          </p:nvPr>
        </p:nvSpPr>
        <p:spPr>
          <a:xfrm>
            <a:off x="0" y="-21515"/>
            <a:ext cx="9144000" cy="1205696"/>
          </a:xfrm>
          <a:prstGeom prst="rect">
            <a:avLst/>
          </a:prstGeom>
          <a:solidFill>
            <a:schemeClr val="accent1">
              <a:lumMod val="60000"/>
              <a:lumOff val="40000"/>
            </a:schemeClr>
          </a:solidFill>
          <a:ln>
            <a:solidFill>
              <a:schemeClr val="tx2"/>
            </a:solidFill>
          </a:ln>
        </p:spPr>
        <p:txBody>
          <a:bodyPr vert="horz" lIns="91440" tIns="45720" rIns="91440" bIns="45720" rtlCol="0" anchor="ctr">
            <a:normAutofit/>
          </a:bodyPr>
          <a:lstStyle/>
          <a:p>
            <a:r>
              <a:rPr lang="en-US" dirty="0" smtClean="0"/>
              <a:t>Click to edit Master title style</a:t>
            </a:r>
            <a:endParaRPr lang="en-US" dirty="0"/>
          </a:p>
        </p:txBody>
      </p:sp>
      <p:cxnSp>
        <p:nvCxnSpPr>
          <p:cNvPr id="7" name="Straight Connector 6"/>
          <p:cNvCxnSpPr/>
          <p:nvPr userDrawn="1"/>
        </p:nvCxnSpPr>
        <p:spPr>
          <a:xfrm>
            <a:off x="3629" y="6858000"/>
            <a:ext cx="9140371" cy="0"/>
          </a:xfrm>
          <a:prstGeom prst="line">
            <a:avLst/>
          </a:prstGeom>
          <a:ln w="38100" cmpd="sng">
            <a:solidFill>
              <a:srgbClr val="EBC50A"/>
            </a:solidFill>
          </a:ln>
          <a:effectLst>
            <a:outerShdw dist="12700" dir="2700000" sx="1000" sy="1000" algn="tl" rotWithShape="0">
              <a:schemeClr val="tx1"/>
            </a:outerShdw>
          </a:effectLst>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3"/>
          </p:nvPr>
        </p:nvSpPr>
        <p:spPr>
          <a:xfrm>
            <a:off x="457200" y="6416675"/>
            <a:ext cx="4419600" cy="365125"/>
          </a:xfrm>
          <a:prstGeom prst="rect">
            <a:avLst/>
          </a:prstGeom>
        </p:spPr>
        <p:txBody>
          <a:bodyPr vert="horz" lIns="91440" tIns="45720" rIns="91440" bIns="45720" rtlCol="0" anchor="ctr"/>
          <a:lstStyle>
            <a:lvl1pPr algn="l">
              <a:defRPr sz="1200">
                <a:solidFill>
                  <a:schemeClr val="tx1"/>
                </a:solidFill>
              </a:defRPr>
            </a:lvl1pPr>
          </a:lstStyle>
          <a:p>
            <a:r>
              <a:rPr lang="en-US" dirty="0" smtClean="0"/>
              <a:t>Copyright © 2017 Cengage Learning. All Rights Reserved.</a:t>
            </a:r>
          </a:p>
        </p:txBody>
      </p:sp>
      <p:cxnSp>
        <p:nvCxnSpPr>
          <p:cNvPr id="8" name="Straight Connector 7"/>
          <p:cNvCxnSpPr/>
          <p:nvPr userDrawn="1"/>
        </p:nvCxnSpPr>
        <p:spPr>
          <a:xfrm>
            <a:off x="3629" y="1184181"/>
            <a:ext cx="9140371" cy="0"/>
          </a:xfrm>
          <a:prstGeom prst="line">
            <a:avLst/>
          </a:prstGeom>
          <a:ln>
            <a:solidFill>
              <a:srgbClr val="990033"/>
            </a:solidFill>
          </a:ln>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237282493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Lst>
  <p:timing>
    <p:tnLst>
      <p:par>
        <p:cTn id="1" dur="indefinite" restart="never" nodeType="tmRoot"/>
      </p:par>
    </p:tnLst>
  </p:timing>
  <p:hf sldNum="0" hdr="0" dt="0"/>
  <p:txStyles>
    <p:titleStyle>
      <a:lvl1pPr algn="ctr" defTabSz="914400" rtl="0" eaLnBrk="1" latinLnBrk="0" hangingPunct="1">
        <a:spcBef>
          <a:spcPct val="0"/>
        </a:spcBef>
        <a:buNone/>
        <a:defRPr sz="32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ts val="900"/>
        </a:spcBef>
        <a:buFont typeface="Arial" pitchFamily="34" charset="0"/>
        <a:buChar char="•"/>
        <a:defRPr sz="2800" kern="1200">
          <a:solidFill>
            <a:schemeClr val="tx1"/>
          </a:solidFill>
          <a:latin typeface="Arial" pitchFamily="34" charset="0"/>
          <a:ea typeface="+mn-ea"/>
          <a:cs typeface="Arial" pitchFamily="34" charset="0"/>
        </a:defRPr>
      </a:lvl1pPr>
      <a:lvl2pPr marL="742950" indent="-285750" algn="l" defTabSz="914400" rtl="0" eaLnBrk="1" latinLnBrk="0" hangingPunct="1">
        <a:spcBef>
          <a:spcPts val="900"/>
        </a:spcBef>
        <a:buFont typeface="Arial" pitchFamily="34" charset="0"/>
        <a:buChar char="–"/>
        <a:defRPr sz="2600" kern="1200">
          <a:solidFill>
            <a:schemeClr val="tx1"/>
          </a:solidFill>
          <a:latin typeface="Arial" pitchFamily="34" charset="0"/>
          <a:ea typeface="+mn-ea"/>
          <a:cs typeface="Arial"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altLang="en-US" dirty="0" smtClean="0"/>
              <a:t>Chapter 17</a:t>
            </a:r>
            <a:endParaRPr lang="en-US" dirty="0"/>
          </a:p>
        </p:txBody>
      </p:sp>
      <p:sp>
        <p:nvSpPr>
          <p:cNvPr id="2050" name="Rectangle 2"/>
          <p:cNvSpPr>
            <a:spLocks noGrp="1" noChangeArrowheads="1"/>
          </p:cNvSpPr>
          <p:nvPr>
            <p:ph type="ctrTitle"/>
          </p:nvPr>
        </p:nvSpPr>
        <p:spPr>
          <a:xfrm>
            <a:off x="4724400" y="2895600"/>
            <a:ext cx="4267200" cy="2787027"/>
          </a:xfrm>
        </p:spPr>
        <p:txBody>
          <a:bodyPr/>
          <a:lstStyle/>
          <a:p>
            <a:r>
              <a:rPr lang="en-US" altLang="en-US" dirty="0" smtClean="0"/>
              <a:t>The Chi-Square Statistic</a:t>
            </a:r>
            <a:br>
              <a:rPr lang="en-US" altLang="en-US" dirty="0" smtClean="0"/>
            </a:br>
            <a:r>
              <a:rPr lang="en-US" altLang="en-US" dirty="0" smtClean="0"/>
              <a:t>Tests for Goodness of Fit and Independence</a:t>
            </a:r>
            <a:endParaRPr lang="en-US" altLang="en-US" dirty="0" smtClean="0"/>
          </a:p>
        </p:txBody>
      </p:sp>
      <p:sp>
        <p:nvSpPr>
          <p:cNvPr id="3" name="Footer Placeholder 2"/>
          <p:cNvSpPr>
            <a:spLocks noGrp="1"/>
          </p:cNvSpPr>
          <p:nvPr>
            <p:ph type="ftr" sz="quarter" idx="11"/>
          </p:nvPr>
        </p:nvSpPr>
        <p:spPr/>
        <p:txBody>
          <a:bodyPr/>
          <a:lstStyle/>
          <a:p>
            <a:r>
              <a:rPr lang="en-US" dirty="0" smtClean="0"/>
              <a:t>Copyright © 2017 Cengage Learning. All Rights Reserved.</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4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34" y="2286000"/>
            <a:ext cx="893445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smtClean="0"/>
              <a:t>Sample Distributions</a:t>
            </a:r>
            <a:endParaRPr lang="en-US"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normAutofit/>
          </a:bodyPr>
          <a:lstStyle/>
          <a:p>
            <a:r>
              <a:rPr lang="en-US" altLang="en-US" dirty="0" smtClean="0"/>
              <a:t>The general goal of the chi-square test for goodness of fit is to compare the data (the observed frequencies) with the null hypothesis.</a:t>
            </a:r>
          </a:p>
          <a:p>
            <a:pPr lvl="1"/>
            <a:r>
              <a:rPr lang="en-US" altLang="en-US" dirty="0" smtClean="0"/>
              <a:t>The problem is to determine how well the data fit the distribution specified in </a:t>
            </a:r>
            <a:r>
              <a:rPr lang="en-US" altLang="en-US" i="1" dirty="0" smtClean="0"/>
              <a:t>H</a:t>
            </a:r>
            <a:r>
              <a:rPr lang="en-US" altLang="en-US" baseline="-25000" dirty="0" smtClean="0"/>
              <a:t>0</a:t>
            </a:r>
            <a:r>
              <a:rPr lang="en-US" altLang="en-US" dirty="0" smtClean="0"/>
              <a:t>. </a:t>
            </a:r>
          </a:p>
          <a:p>
            <a:pPr lvl="1"/>
            <a:r>
              <a:rPr lang="en-US" altLang="en-US" dirty="0" smtClean="0"/>
              <a:t>The first step in the chi-square test is to construct a hypothetical sample that represents how the sample distribution would look if it were in perfect agreement with the proportions stated in the null hypothesis.</a:t>
            </a:r>
          </a:p>
        </p:txBody>
      </p:sp>
      <p:sp>
        <p:nvSpPr>
          <p:cNvPr id="11266" name="Rectangle 2"/>
          <p:cNvSpPr>
            <a:spLocks noGrp="1" noChangeArrowheads="1"/>
          </p:cNvSpPr>
          <p:nvPr>
            <p:ph type="title"/>
          </p:nvPr>
        </p:nvSpPr>
        <p:spPr/>
        <p:txBody>
          <a:bodyPr>
            <a:normAutofit/>
          </a:bodyPr>
          <a:lstStyle/>
          <a:p>
            <a:r>
              <a:rPr lang="en-US" altLang="en-US" dirty="0" smtClean="0"/>
              <a:t>The Chi-Square Test for Goodness-of-Fit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lvl="1"/>
            <a:r>
              <a:rPr lang="en-US" altLang="en-US" dirty="0" smtClean="0"/>
              <a:t>The </a:t>
            </a:r>
            <a:r>
              <a:rPr lang="en-US" altLang="en-US" b="1" dirty="0" smtClean="0"/>
              <a:t>expected frequency </a:t>
            </a:r>
            <a:r>
              <a:rPr lang="en-US" altLang="en-US" dirty="0" smtClean="0"/>
              <a:t>for each category is the frequency value that is predicted from the proportions in the null hypothesis and the sample size (</a:t>
            </a:r>
            <a:r>
              <a:rPr lang="en-US" altLang="en-US" i="1" dirty="0" smtClean="0"/>
              <a:t>n</a:t>
            </a:r>
            <a:r>
              <a:rPr lang="en-US" altLang="en-US" dirty="0" smtClean="0"/>
              <a:t>). </a:t>
            </a:r>
          </a:p>
          <a:p>
            <a:pPr lvl="2"/>
            <a:r>
              <a:rPr lang="en-US" altLang="en-US" dirty="0" smtClean="0"/>
              <a:t>The expected frequencies define an ideal, hypothetical sample distribution that would be obtained if the sample proportions were in perfect agreement with the proportions specified in the null hypothesis.</a:t>
            </a:r>
          </a:p>
        </p:txBody>
      </p:sp>
      <p:sp>
        <p:nvSpPr>
          <p:cNvPr id="12290" name="Rectangle 2"/>
          <p:cNvSpPr>
            <a:spLocks noGrp="1" noChangeArrowheads="1"/>
          </p:cNvSpPr>
          <p:nvPr>
            <p:ph type="title"/>
          </p:nvPr>
        </p:nvSpPr>
        <p:spPr/>
        <p:txBody>
          <a:bodyPr>
            <a:normAutofit/>
          </a:bodyPr>
          <a:lstStyle/>
          <a:p>
            <a:r>
              <a:rPr lang="en-US" altLang="en-US" dirty="0" smtClean="0"/>
              <a:t>The Chi-Square Test for Goodness-of-Fit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r>
              <a:rPr lang="en-US" altLang="en-US" dirty="0" smtClean="0"/>
              <a:t>The chi-square statistic simply  measures how well the data (</a:t>
            </a:r>
            <a:r>
              <a:rPr lang="en-US" altLang="en-US" i="1" dirty="0" smtClean="0"/>
              <a:t>f</a:t>
            </a:r>
            <a:r>
              <a:rPr lang="en-US" altLang="en-US" i="1" baseline="-25000" dirty="0" smtClean="0"/>
              <a:t>o</a:t>
            </a:r>
            <a:r>
              <a:rPr lang="en-US" altLang="en-US" dirty="0" smtClean="0"/>
              <a:t>) fit the hypothesis (</a:t>
            </a:r>
            <a:r>
              <a:rPr lang="en-US" altLang="en-US" i="1" dirty="0" smtClean="0"/>
              <a:t>f</a:t>
            </a:r>
            <a:r>
              <a:rPr lang="en-US" altLang="en-US" i="1" baseline="-25000" dirty="0" smtClean="0"/>
              <a:t>e</a:t>
            </a:r>
            <a:r>
              <a:rPr lang="en-US" altLang="en-US" dirty="0" smtClean="0"/>
              <a:t>). The symbol for the chi-square  statistic is </a:t>
            </a:r>
            <a:r>
              <a:rPr lang="en-US" altLang="en-US" dirty="0" smtClean="0">
                <a:latin typeface="Symbol" panose="05050102010706020507" pitchFamily="18" charset="2"/>
              </a:rPr>
              <a:t>c</a:t>
            </a:r>
            <a:r>
              <a:rPr lang="en-US" altLang="en-US" baseline="30000" dirty="0" smtClean="0"/>
              <a:t>2 </a:t>
            </a:r>
            <a:r>
              <a:rPr lang="en-US" altLang="en-US" dirty="0" smtClean="0"/>
              <a:t>and the formula is given by </a:t>
            </a:r>
          </a:p>
        </p:txBody>
      </p:sp>
      <p:sp>
        <p:nvSpPr>
          <p:cNvPr id="13314" name="Rectangle 2"/>
          <p:cNvSpPr>
            <a:spLocks noGrp="1" noChangeArrowheads="1"/>
          </p:cNvSpPr>
          <p:nvPr>
            <p:ph type="title"/>
          </p:nvPr>
        </p:nvSpPr>
        <p:spPr/>
        <p:txBody>
          <a:bodyPr>
            <a:normAutofit/>
          </a:bodyPr>
          <a:lstStyle/>
          <a:p>
            <a:r>
              <a:rPr lang="en-US" altLang="en-US" dirty="0" smtClean="0"/>
              <a:t>The Chi-Square Test for Goodness-of-Fit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pic>
        <p:nvPicPr>
          <p:cNvPr id="1331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3352800"/>
            <a:ext cx="414337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r>
              <a:rPr lang="en-US" altLang="en-US" dirty="0" smtClean="0"/>
              <a:t>As the formula indicates, the value of chi-square is computed by the following steps. </a:t>
            </a:r>
          </a:p>
          <a:p>
            <a:pPr marL="971550" lvl="1" indent="-514350">
              <a:buFontTx/>
              <a:buAutoNum type="arabicPeriod"/>
            </a:pPr>
            <a:r>
              <a:rPr lang="en-US" altLang="en-US" dirty="0" smtClean="0"/>
              <a:t>Find the difference between </a:t>
            </a:r>
            <a:r>
              <a:rPr lang="en-US" altLang="en-US" i="1" dirty="0" smtClean="0"/>
              <a:t>f</a:t>
            </a:r>
            <a:r>
              <a:rPr lang="en-US" altLang="en-US" i="1" baseline="-25000" dirty="0" smtClean="0"/>
              <a:t>o</a:t>
            </a:r>
            <a:r>
              <a:rPr lang="en-US" altLang="en-US" dirty="0" smtClean="0"/>
              <a:t> (the data) and </a:t>
            </a:r>
            <a:r>
              <a:rPr lang="en-US" altLang="en-US" i="1" dirty="0" smtClean="0"/>
              <a:t>f</a:t>
            </a:r>
            <a:r>
              <a:rPr lang="en-US" altLang="en-US" i="1" baseline="-25000" dirty="0" smtClean="0"/>
              <a:t>e</a:t>
            </a:r>
            <a:r>
              <a:rPr lang="en-US" altLang="en-US" dirty="0" smtClean="0"/>
              <a:t> (the hypothesis) for each  category. </a:t>
            </a:r>
          </a:p>
          <a:p>
            <a:pPr marL="971550" lvl="1" indent="-514350">
              <a:buFontTx/>
              <a:buAutoNum type="arabicPeriod"/>
            </a:pPr>
            <a:r>
              <a:rPr lang="en-US" altLang="en-US" dirty="0" smtClean="0"/>
              <a:t>Square the difference. This ensures that all values are positive. </a:t>
            </a:r>
          </a:p>
          <a:p>
            <a:pPr marL="971550" lvl="1" indent="-514350">
              <a:buFontTx/>
              <a:buAutoNum type="arabicPeriod"/>
            </a:pPr>
            <a:r>
              <a:rPr lang="en-US" altLang="en-US" dirty="0" smtClean="0"/>
              <a:t>Next, divide the squared difference by </a:t>
            </a:r>
            <a:r>
              <a:rPr lang="en-US" altLang="en-US" i="1" dirty="0" smtClean="0"/>
              <a:t>f</a:t>
            </a:r>
            <a:r>
              <a:rPr lang="en-US" altLang="en-US" i="1" baseline="-25000" dirty="0" smtClean="0"/>
              <a:t>e</a:t>
            </a:r>
            <a:r>
              <a:rPr lang="en-US" altLang="en-US" dirty="0" smtClean="0"/>
              <a:t>. </a:t>
            </a:r>
          </a:p>
          <a:p>
            <a:pPr marL="971550" lvl="1" indent="-514350">
              <a:buFontTx/>
              <a:buAutoNum type="arabicPeriod"/>
            </a:pPr>
            <a:r>
              <a:rPr lang="en-US" altLang="en-US" dirty="0" smtClean="0"/>
              <a:t>Finally, sum the values from all the categories. </a:t>
            </a:r>
          </a:p>
        </p:txBody>
      </p:sp>
      <p:sp>
        <p:nvSpPr>
          <p:cNvPr id="14338" name="Rectangle 2"/>
          <p:cNvSpPr>
            <a:spLocks noGrp="1" noChangeArrowheads="1"/>
          </p:cNvSpPr>
          <p:nvPr>
            <p:ph type="title"/>
          </p:nvPr>
        </p:nvSpPr>
        <p:spPr/>
        <p:txBody>
          <a:bodyPr>
            <a:normAutofit/>
          </a:bodyPr>
          <a:lstStyle/>
          <a:p>
            <a:r>
              <a:rPr lang="en-US" altLang="en-US" dirty="0" smtClean="0"/>
              <a:t>The Chi-Square Test for Goodness-of-Fit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normAutofit/>
          </a:bodyPr>
          <a:lstStyle/>
          <a:p>
            <a:r>
              <a:rPr lang="en-US" altLang="en-US" dirty="0" smtClean="0"/>
              <a:t>To decide whether a particular chi-square value is “large” or “small,” we must refer to a chi-square distribution. </a:t>
            </a:r>
          </a:p>
          <a:p>
            <a:pPr lvl="1"/>
            <a:r>
              <a:rPr lang="en-US" altLang="en-US" dirty="0" smtClean="0"/>
              <a:t>This distribution is the set of chi-square values for all the possible random samples when </a:t>
            </a:r>
            <a:r>
              <a:rPr lang="en-US" altLang="en-US" i="1" dirty="0" smtClean="0"/>
              <a:t>H</a:t>
            </a:r>
            <a:r>
              <a:rPr lang="en-US" altLang="en-US" baseline="-25000" dirty="0" smtClean="0"/>
              <a:t>0</a:t>
            </a:r>
            <a:r>
              <a:rPr lang="en-US" altLang="en-US" dirty="0" smtClean="0"/>
              <a:t> is true. </a:t>
            </a:r>
          </a:p>
          <a:p>
            <a:pPr lvl="1"/>
            <a:r>
              <a:rPr lang="en-US" altLang="en-US" dirty="0" smtClean="0"/>
              <a:t>The chi-square distribution is a theoretical distribution with well-defined characteristics. </a:t>
            </a:r>
          </a:p>
          <a:p>
            <a:pPr lvl="2"/>
            <a:r>
              <a:rPr lang="en-US" altLang="en-US" dirty="0" smtClean="0"/>
              <a:t>The formula for chi-square involves adding squared values, so you can never obtain a negative value. Thus, all chi-square values are zero or larger. </a:t>
            </a:r>
          </a:p>
        </p:txBody>
      </p:sp>
      <p:sp>
        <p:nvSpPr>
          <p:cNvPr id="15362" name="Rectangle 2"/>
          <p:cNvSpPr>
            <a:spLocks noGrp="1" noChangeArrowheads="1"/>
          </p:cNvSpPr>
          <p:nvPr>
            <p:ph type="title"/>
          </p:nvPr>
        </p:nvSpPr>
        <p:spPr/>
        <p:txBody>
          <a:bodyPr>
            <a:normAutofit/>
          </a:bodyPr>
          <a:lstStyle/>
          <a:p>
            <a:r>
              <a:rPr lang="en-US" altLang="en-US" dirty="0" smtClean="0"/>
              <a:t>The Chi-Square Distribution and Degrees of Freedom </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lvl="2">
              <a:defRPr/>
            </a:pPr>
            <a:r>
              <a:rPr lang="en-US" altLang="en-US" dirty="0" smtClean="0"/>
              <a:t>When </a:t>
            </a:r>
            <a:r>
              <a:rPr lang="en-US" altLang="en-US" i="1" dirty="0" smtClean="0"/>
              <a:t>H</a:t>
            </a:r>
            <a:r>
              <a:rPr lang="en-US" altLang="en-US" baseline="-25000" dirty="0" smtClean="0"/>
              <a:t>0</a:t>
            </a:r>
            <a:r>
              <a:rPr lang="en-US" altLang="en-US" dirty="0" smtClean="0"/>
              <a:t> is true, you expect the data (</a:t>
            </a:r>
            <a:r>
              <a:rPr lang="en-US" altLang="en-US" i="1" dirty="0" smtClean="0"/>
              <a:t>f</a:t>
            </a:r>
            <a:r>
              <a:rPr lang="en-US" altLang="en-US" i="1" baseline="-25000" dirty="0" smtClean="0"/>
              <a:t>o</a:t>
            </a:r>
            <a:r>
              <a:rPr lang="en-US" altLang="en-US" dirty="0" smtClean="0"/>
              <a:t> values) to be close to the hypothesis (</a:t>
            </a:r>
            <a:r>
              <a:rPr lang="en-US" altLang="en-US" i="1" dirty="0" smtClean="0"/>
              <a:t>f</a:t>
            </a:r>
            <a:r>
              <a:rPr lang="en-US" altLang="en-US" i="1" baseline="-25000" dirty="0" smtClean="0"/>
              <a:t>e</a:t>
            </a:r>
            <a:r>
              <a:rPr lang="en-US" altLang="en-US" dirty="0" smtClean="0"/>
              <a:t> values). Thus, we expect chi-square values to be small when </a:t>
            </a:r>
            <a:r>
              <a:rPr lang="en-US" altLang="en-US" i="1" dirty="0" smtClean="0"/>
              <a:t>H</a:t>
            </a:r>
            <a:r>
              <a:rPr lang="en-US" altLang="en-US" baseline="-25000" dirty="0" smtClean="0"/>
              <a:t>0</a:t>
            </a:r>
            <a:r>
              <a:rPr lang="en-US" altLang="en-US" dirty="0" smtClean="0"/>
              <a:t> is true.</a:t>
            </a:r>
          </a:p>
          <a:p>
            <a:pPr lvl="2">
              <a:defRPr/>
            </a:pPr>
            <a:r>
              <a:rPr lang="en-US" altLang="en-US" dirty="0" smtClean="0"/>
              <a:t>These two factors suggest that the typical chi-square distribution will be positively skewed.</a:t>
            </a:r>
          </a:p>
          <a:p>
            <a:pPr lvl="1">
              <a:defRPr/>
            </a:pPr>
            <a:r>
              <a:rPr lang="en-US" altLang="en-US" dirty="0" smtClean="0"/>
              <a:t>For the goodness-of-fit test, the degrees of freedom are determined by</a:t>
            </a:r>
          </a:p>
          <a:p>
            <a:pPr marL="457200" lvl="1" indent="0" algn="ctr">
              <a:buFontTx/>
              <a:buNone/>
              <a:defRPr/>
            </a:pPr>
            <a:r>
              <a:rPr lang="en-US" altLang="en-US" dirty="0" smtClean="0"/>
              <a:t> </a:t>
            </a:r>
            <a:r>
              <a:rPr lang="en-US" altLang="en-US" i="1" dirty="0" smtClean="0"/>
              <a:t>df</a:t>
            </a:r>
            <a:r>
              <a:rPr lang="en-US" altLang="en-US" dirty="0" smtClean="0"/>
              <a:t> = </a:t>
            </a:r>
            <a:r>
              <a:rPr lang="en-US" altLang="en-US" i="1" dirty="0" smtClean="0"/>
              <a:t>C</a:t>
            </a:r>
            <a:r>
              <a:rPr lang="en-US" altLang="en-US" dirty="0" smtClean="0"/>
              <a:t> – 1 </a:t>
            </a:r>
          </a:p>
          <a:p>
            <a:pPr marL="857250" lvl="2" indent="0">
              <a:buFontTx/>
              <a:buNone/>
              <a:defRPr/>
            </a:pPr>
            <a:r>
              <a:rPr lang="en-US" altLang="en-US" dirty="0" smtClean="0"/>
              <a:t>where </a:t>
            </a:r>
            <a:r>
              <a:rPr lang="en-US" altLang="en-US" i="1" dirty="0" smtClean="0"/>
              <a:t>C</a:t>
            </a:r>
            <a:r>
              <a:rPr lang="en-US" altLang="en-US" dirty="0" smtClean="0"/>
              <a:t> is the number of categories.</a:t>
            </a:r>
          </a:p>
        </p:txBody>
      </p:sp>
      <p:sp>
        <p:nvSpPr>
          <p:cNvPr id="16386" name="Rectangle 2"/>
          <p:cNvSpPr>
            <a:spLocks noGrp="1" noChangeArrowheads="1"/>
          </p:cNvSpPr>
          <p:nvPr>
            <p:ph type="title"/>
          </p:nvPr>
        </p:nvSpPr>
        <p:spPr/>
        <p:txBody>
          <a:bodyPr>
            <a:normAutofit/>
          </a:bodyPr>
          <a:lstStyle/>
          <a:p>
            <a:r>
              <a:rPr lang="en-US" altLang="en-US" dirty="0" smtClean="0"/>
              <a:t>The Chi-Square Distribution and Degrees of Freedom (cont’d.) </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28775" y="2308786"/>
            <a:ext cx="64960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altLang="en-US" dirty="0" smtClean="0"/>
              <a:t>Chi-Square Distribution </a:t>
            </a:r>
            <a:endParaRPr lang="en-US"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8263" y="1704975"/>
            <a:ext cx="6467475"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normAutofit/>
          </a:bodyPr>
          <a:lstStyle/>
          <a:p>
            <a:r>
              <a:rPr lang="en-US" sz="3200" dirty="0" smtClean="0"/>
              <a:t>Chi-Square Distributions for Different Values of </a:t>
            </a:r>
            <a:r>
              <a:rPr lang="en-US" sz="3200" i="1" dirty="0" smtClean="0"/>
              <a:t>df</a:t>
            </a:r>
            <a:endParaRPr lang="en-US" sz="3200" i="1"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457200" y="1265237"/>
            <a:ext cx="8229600" cy="5364163"/>
          </a:xfrm>
        </p:spPr>
        <p:txBody>
          <a:bodyPr/>
          <a:lstStyle/>
          <a:p>
            <a:r>
              <a:rPr lang="en-US" altLang="en-US" dirty="0" smtClean="0"/>
              <a:t>To determine whether a particular chi-square value is significantly large, you must consult a chi-square distribution table. </a:t>
            </a:r>
          </a:p>
          <a:p>
            <a:pPr lvl="1"/>
            <a:r>
              <a:rPr lang="en-US" altLang="en-US" dirty="0" smtClean="0"/>
              <a:t>The first column lists df values for the chi-square test, and the top row of the table lists pro- portions (alpha levels) in the extreme right-hand tail of the distribution. </a:t>
            </a:r>
          </a:p>
          <a:p>
            <a:pPr lvl="1"/>
            <a:r>
              <a:rPr lang="en-US" altLang="en-US" dirty="0" smtClean="0"/>
              <a:t>The numbers in the body of the table are the critical values of chi-square. </a:t>
            </a:r>
          </a:p>
        </p:txBody>
      </p:sp>
      <p:sp>
        <p:nvSpPr>
          <p:cNvPr id="19458" name="Rectangle 2"/>
          <p:cNvSpPr>
            <a:spLocks noGrp="1" noChangeArrowheads="1"/>
          </p:cNvSpPr>
          <p:nvPr>
            <p:ph type="title"/>
          </p:nvPr>
        </p:nvSpPr>
        <p:spPr/>
        <p:txBody>
          <a:bodyPr>
            <a:normAutofit/>
          </a:bodyPr>
          <a:lstStyle/>
          <a:p>
            <a:r>
              <a:rPr lang="en-US" altLang="en-US" dirty="0" smtClean="0"/>
              <a:t>Locating the Critical Region for a Chi-Square Test</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lstStyle/>
          <a:p>
            <a:r>
              <a:rPr lang="en-US" altLang="en-US" dirty="0" smtClean="0"/>
              <a:t>All the statistical tests we have examined thus far are designed to test hypotheses about specific population parameters. </a:t>
            </a:r>
          </a:p>
          <a:p>
            <a:pPr lvl="1"/>
            <a:r>
              <a:rPr lang="en-US" altLang="en-US" dirty="0" smtClean="0"/>
              <a:t>Because these tests all concern parameters and require assumptions about parameters, they are called </a:t>
            </a:r>
            <a:r>
              <a:rPr lang="en-US" altLang="en-US" b="1" dirty="0" smtClean="0"/>
              <a:t>parametric tests</a:t>
            </a:r>
            <a:r>
              <a:rPr lang="en-US" altLang="en-US" dirty="0" smtClean="0"/>
              <a:t>. </a:t>
            </a:r>
          </a:p>
          <a:p>
            <a:pPr lvl="1"/>
            <a:r>
              <a:rPr lang="en-US" altLang="en-US" dirty="0" smtClean="0"/>
              <a:t>Another general characteristic of parametric tests is that they require a numerical score for each individual in the sample. </a:t>
            </a:r>
          </a:p>
        </p:txBody>
      </p:sp>
      <p:sp>
        <p:nvSpPr>
          <p:cNvPr id="3074" name="Rectangle 2"/>
          <p:cNvSpPr>
            <a:spLocks noGrp="1" noChangeArrowheads="1"/>
          </p:cNvSpPr>
          <p:nvPr>
            <p:ph type="title"/>
          </p:nvPr>
        </p:nvSpPr>
        <p:spPr/>
        <p:txBody>
          <a:bodyPr/>
          <a:lstStyle/>
          <a:p>
            <a:r>
              <a:rPr lang="en-US" altLang="en-US" dirty="0" smtClean="0"/>
              <a:t>Parametric and Nonparametric Tests</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38300" y="1743075"/>
            <a:ext cx="5867400"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smtClean="0"/>
              <a:t>Table of Values for Chi-Square Distribution</a:t>
            </a:r>
            <a:endParaRPr lang="en-US"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a:bodyPr>
          <a:lstStyle/>
          <a:p>
            <a:r>
              <a:rPr lang="en-US" altLang="en-US" dirty="0" smtClean="0"/>
              <a:t>The </a:t>
            </a:r>
            <a:r>
              <a:rPr lang="en-US" altLang="en-US" b="1" dirty="0" smtClean="0"/>
              <a:t>chi-square test for independence </a:t>
            </a:r>
            <a:r>
              <a:rPr lang="en-US" altLang="en-US" dirty="0" smtClean="0"/>
              <a:t>uses the frequency data from a sample to evaluate the relationship between two variables in the population. </a:t>
            </a:r>
          </a:p>
          <a:p>
            <a:pPr lvl="1"/>
            <a:r>
              <a:rPr lang="en-US" altLang="en-US" dirty="0" smtClean="0"/>
              <a:t>Each individual in the sample is classified on both of the two variables, creating a two-dimensional frequency distribution matrix. </a:t>
            </a:r>
          </a:p>
          <a:p>
            <a:pPr lvl="1"/>
            <a:r>
              <a:rPr lang="en-US" altLang="en-US" dirty="0" smtClean="0"/>
              <a:t>The frequency distribution for the sample is then used to test hypotheses about the corresponding frequency distribution in the population.</a:t>
            </a:r>
          </a:p>
        </p:txBody>
      </p:sp>
      <p:sp>
        <p:nvSpPr>
          <p:cNvPr id="21506" name="Rectangle 2"/>
          <p:cNvSpPr>
            <a:spLocks noGrp="1" noChangeArrowheads="1"/>
          </p:cNvSpPr>
          <p:nvPr>
            <p:ph type="title"/>
          </p:nvPr>
        </p:nvSpPr>
        <p:spPr/>
        <p:txBody>
          <a:bodyPr/>
          <a:lstStyle/>
          <a:p>
            <a:r>
              <a:rPr lang="en-US" altLang="en-US" dirty="0" smtClean="0"/>
              <a:t>The Chi-Square Test for Independence </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normAutofit/>
          </a:bodyPr>
          <a:lstStyle/>
          <a:p>
            <a:r>
              <a:rPr lang="en-US" altLang="en-US" dirty="0" smtClean="0"/>
              <a:t>The null hypothesis for the chi-square test for independence states that the two variables being measured are independent.</a:t>
            </a:r>
          </a:p>
          <a:p>
            <a:pPr lvl="1"/>
            <a:r>
              <a:rPr lang="en-US" altLang="en-US" dirty="0" smtClean="0"/>
              <a:t>This general hypothesis can be expressed in two different conceptual forms, each viewing the data and the test from slightly different perspectives. </a:t>
            </a:r>
          </a:p>
          <a:p>
            <a:pPr marL="1371600" lvl="2" indent="-457200">
              <a:buFontTx/>
              <a:buAutoNum type="arabicPeriod"/>
            </a:pPr>
            <a:r>
              <a:rPr lang="en-US" altLang="en-US" dirty="0" smtClean="0"/>
              <a:t>The data are viewed as a single sample with each individual measured on two variables. The null hypothesis states that there is no relationship between the two variables. </a:t>
            </a:r>
          </a:p>
        </p:txBody>
      </p:sp>
      <p:sp>
        <p:nvSpPr>
          <p:cNvPr id="22530"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pPr marL="1371600" lvl="2" indent="-457200">
              <a:buFontTx/>
              <a:buAutoNum type="arabicPeriod" startAt="2"/>
            </a:pPr>
            <a:r>
              <a:rPr lang="en-US" altLang="en-US" dirty="0" smtClean="0"/>
              <a:t>The data are viewed as two (or more) separate samples representing two (or more) populations or treatment conditions. The goal of the chi-square test is to determine whether there are significant differences between the populations. The null hypothesis states that there is no difference between the two populations.</a:t>
            </a:r>
          </a:p>
        </p:txBody>
      </p:sp>
      <p:sp>
        <p:nvSpPr>
          <p:cNvPr id="23554"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r>
              <a:rPr lang="en-US" altLang="en-US" dirty="0" smtClean="0"/>
              <a:t>Two variables are </a:t>
            </a:r>
            <a:r>
              <a:rPr lang="en-US" altLang="en-US" b="1" dirty="0" smtClean="0"/>
              <a:t>independent</a:t>
            </a:r>
            <a:r>
              <a:rPr lang="en-US" altLang="en-US" dirty="0" smtClean="0"/>
              <a:t> when there is no consistent, predictable relationship between them. </a:t>
            </a:r>
          </a:p>
          <a:p>
            <a:pPr lvl="1"/>
            <a:r>
              <a:rPr lang="en-US" altLang="en-US" dirty="0" smtClean="0"/>
              <a:t>In this case, the frequency distribution for one variable is not related to (or dependent on) the categories of the second variable. </a:t>
            </a:r>
          </a:p>
          <a:p>
            <a:pPr lvl="2"/>
            <a:r>
              <a:rPr lang="en-US" altLang="en-US" dirty="0" smtClean="0"/>
              <a:t>As a result, when two variables are independent, the frequency distribution for one variable will have the same shape (same proportions) for all categories of the second variable.</a:t>
            </a:r>
          </a:p>
        </p:txBody>
      </p:sp>
      <p:sp>
        <p:nvSpPr>
          <p:cNvPr id="24578"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r>
              <a:rPr lang="en-US" altLang="en-US" dirty="0" smtClean="0"/>
              <a:t>The chi-square test for independence uses the same basic logic that was used for the  goodness-of-fit test. </a:t>
            </a:r>
          </a:p>
          <a:p>
            <a:pPr lvl="1"/>
            <a:r>
              <a:rPr lang="en-US" altLang="en-US" dirty="0" smtClean="0"/>
              <a:t>First, a sample is selected, and each individual is classified or categorized. </a:t>
            </a:r>
          </a:p>
          <a:p>
            <a:pPr lvl="2"/>
            <a:r>
              <a:rPr lang="en-US" altLang="en-US" dirty="0" smtClean="0"/>
              <a:t>Because the test for independence considers two variables, every individual is classified on both variables, and the resulting frequency distribution is presented as a two-dimensional matrix. </a:t>
            </a:r>
          </a:p>
        </p:txBody>
      </p:sp>
      <p:sp>
        <p:nvSpPr>
          <p:cNvPr id="25602"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normAutofit/>
          </a:bodyPr>
          <a:lstStyle/>
          <a:p>
            <a:pPr lvl="2"/>
            <a:r>
              <a:rPr lang="en-US" altLang="en-US" dirty="0" smtClean="0"/>
              <a:t>As before, the frequencies in the sample distribution are called observed frequencies and are identified by the symbol </a:t>
            </a:r>
            <a:r>
              <a:rPr lang="en-US" altLang="en-US" i="1" dirty="0" smtClean="0"/>
              <a:t>f</a:t>
            </a:r>
            <a:r>
              <a:rPr lang="en-US" altLang="en-US" i="1" baseline="-25000" dirty="0" smtClean="0"/>
              <a:t>o</a:t>
            </a:r>
            <a:r>
              <a:rPr lang="en-US" altLang="en-US" dirty="0" smtClean="0"/>
              <a:t>. </a:t>
            </a:r>
          </a:p>
          <a:p>
            <a:pPr lvl="1"/>
            <a:r>
              <a:rPr lang="en-US" altLang="en-US" dirty="0" smtClean="0"/>
              <a:t>The next step is to find the expected frequencies, or </a:t>
            </a:r>
            <a:r>
              <a:rPr lang="en-US" altLang="en-US" i="1" dirty="0" smtClean="0"/>
              <a:t>f</a:t>
            </a:r>
            <a:r>
              <a:rPr lang="en-US" altLang="en-US" i="1" baseline="-25000" dirty="0" smtClean="0"/>
              <a:t>e</a:t>
            </a:r>
            <a:r>
              <a:rPr lang="en-US" altLang="en-US" dirty="0" smtClean="0"/>
              <a:t> values, for this chi-square test. </a:t>
            </a:r>
          </a:p>
          <a:p>
            <a:pPr lvl="2"/>
            <a:r>
              <a:rPr lang="en-US" altLang="en-US" dirty="0" smtClean="0"/>
              <a:t>As before, the expected frequencies define an ideal hypothetical distribution that is in perfect agreement with the null hypothesis. </a:t>
            </a:r>
          </a:p>
          <a:p>
            <a:pPr lvl="1"/>
            <a:r>
              <a:rPr lang="en-US" altLang="en-US" dirty="0" smtClean="0"/>
              <a:t>Once the expected frequencies are obtained, we compute a chi-square statistic to determine how well the data fit the null hypothesis.</a:t>
            </a:r>
          </a:p>
        </p:txBody>
      </p:sp>
      <p:sp>
        <p:nvSpPr>
          <p:cNvPr id="26626"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4925" y="2209800"/>
            <a:ext cx="86741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dirty="0" smtClean="0"/>
              <a:t>Expected Frequencies</a:t>
            </a:r>
            <a:endParaRPr lang="en-US"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a:defRPr/>
            </a:pPr>
            <a:r>
              <a:rPr lang="en-US" altLang="en-US" dirty="0" smtClean="0"/>
              <a:t>The chi-square test of independence uses exactly the same chi-square formula as the test for goodness of fit:</a:t>
            </a:r>
          </a:p>
          <a:p>
            <a:pPr marL="0" indent="0">
              <a:buFontTx/>
              <a:buNone/>
              <a:defRPr/>
            </a:pPr>
            <a:r>
              <a:rPr lang="en-US" altLang="en-US" dirty="0" smtClean="0"/>
              <a:t> </a:t>
            </a:r>
          </a:p>
        </p:txBody>
      </p:sp>
      <p:sp>
        <p:nvSpPr>
          <p:cNvPr id="28674"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pic>
        <p:nvPicPr>
          <p:cNvPr id="2867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819400"/>
            <a:ext cx="4144963"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lstStyle/>
          <a:p>
            <a:pPr>
              <a:defRPr/>
            </a:pPr>
            <a:r>
              <a:rPr lang="en-US" altLang="en-US" dirty="0" smtClean="0"/>
              <a:t>If </a:t>
            </a:r>
            <a:r>
              <a:rPr lang="en-US" altLang="en-US" i="1" dirty="0" smtClean="0"/>
              <a:t>R</a:t>
            </a:r>
            <a:r>
              <a:rPr lang="en-US" altLang="en-US" dirty="0" smtClean="0"/>
              <a:t> is the number of rows and </a:t>
            </a:r>
            <a:r>
              <a:rPr lang="en-US" altLang="en-US" i="1" dirty="0" smtClean="0"/>
              <a:t>C</a:t>
            </a:r>
            <a:r>
              <a:rPr lang="en-US" altLang="en-US" dirty="0" smtClean="0"/>
              <a:t> is the number of columns, and you remove the last column and the bottom row from the matrix, you are left with a smaller matrix that has </a:t>
            </a:r>
            <a:r>
              <a:rPr lang="en-US" altLang="en-US" i="1" dirty="0" smtClean="0"/>
              <a:t>C</a:t>
            </a:r>
            <a:r>
              <a:rPr lang="en-US" altLang="en-US" dirty="0" smtClean="0"/>
              <a:t> – 1 columns and </a:t>
            </a:r>
            <a:r>
              <a:rPr lang="en-US" altLang="en-US" i="1" dirty="0" smtClean="0"/>
              <a:t>R</a:t>
            </a:r>
            <a:r>
              <a:rPr lang="en-US" altLang="en-US" dirty="0" smtClean="0"/>
              <a:t> – 1 rows. </a:t>
            </a:r>
          </a:p>
          <a:p>
            <a:pPr lvl="1">
              <a:defRPr/>
            </a:pPr>
            <a:r>
              <a:rPr lang="en-US" altLang="en-US" dirty="0" smtClean="0"/>
              <a:t>The number of cells  in the smaller matrix determines the </a:t>
            </a:r>
            <a:r>
              <a:rPr lang="en-US" altLang="en-US" i="1" dirty="0" smtClean="0"/>
              <a:t>df</a:t>
            </a:r>
            <a:r>
              <a:rPr lang="en-US" altLang="en-US" dirty="0" smtClean="0"/>
              <a:t> value. </a:t>
            </a:r>
          </a:p>
          <a:p>
            <a:pPr marL="457200" lvl="1" indent="0" algn="ctr">
              <a:buFontTx/>
              <a:buNone/>
              <a:defRPr/>
            </a:pPr>
            <a:r>
              <a:rPr lang="en-US" altLang="en-US" i="1" dirty="0" smtClean="0"/>
              <a:t>df</a:t>
            </a:r>
            <a:r>
              <a:rPr lang="en-US" altLang="en-US" dirty="0" smtClean="0"/>
              <a:t> = (</a:t>
            </a:r>
            <a:r>
              <a:rPr lang="en-US" altLang="en-US" i="1" dirty="0" smtClean="0"/>
              <a:t>R</a:t>
            </a:r>
            <a:r>
              <a:rPr lang="en-US" altLang="en-US" dirty="0" smtClean="0"/>
              <a:t> – 1) (</a:t>
            </a:r>
            <a:r>
              <a:rPr lang="en-US" altLang="en-US" i="1" dirty="0" smtClean="0"/>
              <a:t>C</a:t>
            </a:r>
            <a:r>
              <a:rPr lang="en-US" altLang="en-US" dirty="0" smtClean="0"/>
              <a:t> – 1) </a:t>
            </a:r>
          </a:p>
        </p:txBody>
      </p:sp>
      <p:sp>
        <p:nvSpPr>
          <p:cNvPr id="29698" name="Rectangle 2"/>
          <p:cNvSpPr>
            <a:spLocks noGrp="1" noChangeArrowheads="1"/>
          </p:cNvSpPr>
          <p:nvPr>
            <p:ph type="title"/>
          </p:nvPr>
        </p:nvSpPr>
        <p:spPr/>
        <p:txBody>
          <a:bodyPr>
            <a:normAutofit/>
          </a:bodyPr>
          <a:lstStyle/>
          <a:p>
            <a:r>
              <a:rPr lang="en-US" altLang="en-US" dirty="0" smtClean="0"/>
              <a:t>The Chi-Square Test for Independence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a:bodyPr>
          <a:lstStyle/>
          <a:p>
            <a:r>
              <a:rPr lang="en-US" altLang="en-US" dirty="0" smtClean="0"/>
              <a:t>Often, researchers are confronted with experimental situations that do not conform to the requirements of parametric tests. </a:t>
            </a:r>
          </a:p>
          <a:p>
            <a:pPr lvl="1"/>
            <a:r>
              <a:rPr lang="en-US" altLang="en-US" dirty="0" smtClean="0"/>
              <a:t>In these situations, it may not be appropriate to use a parametric test. </a:t>
            </a:r>
          </a:p>
          <a:p>
            <a:pPr lvl="2"/>
            <a:r>
              <a:rPr lang="en-US" altLang="en-US" dirty="0" smtClean="0"/>
              <a:t>When the assumptions of a test are violated, the test may lead to an erroneous interpretation. </a:t>
            </a:r>
          </a:p>
          <a:p>
            <a:pPr lvl="2"/>
            <a:r>
              <a:rPr lang="en-US" altLang="en-US" dirty="0" smtClean="0"/>
              <a:t>There are several hypothesis-testing techniques that provide alternatives to parametric tests. </a:t>
            </a:r>
          </a:p>
          <a:p>
            <a:pPr lvl="2"/>
            <a:r>
              <a:rPr lang="en-US" altLang="en-US" dirty="0" smtClean="0"/>
              <a:t>These alternatives are called </a:t>
            </a:r>
            <a:r>
              <a:rPr lang="en-US" altLang="en-US" b="1" dirty="0" smtClean="0"/>
              <a:t>nonparametric</a:t>
            </a:r>
            <a:r>
              <a:rPr lang="en-US" altLang="en-US" dirty="0" smtClean="0"/>
              <a:t> tests. </a:t>
            </a:r>
          </a:p>
        </p:txBody>
      </p:sp>
      <p:sp>
        <p:nvSpPr>
          <p:cNvPr id="4098" name="Rectangle 2"/>
          <p:cNvSpPr>
            <a:spLocks noGrp="1" noChangeArrowheads="1"/>
          </p:cNvSpPr>
          <p:nvPr>
            <p:ph type="title"/>
          </p:nvPr>
        </p:nvSpPr>
        <p:spPr/>
        <p:txBody>
          <a:bodyPr>
            <a:normAutofit/>
          </a:bodyPr>
          <a:lstStyle/>
          <a:p>
            <a:r>
              <a:rPr lang="en-US" altLang="en-US" dirty="0" smtClean="0"/>
              <a:t>Parametric and Nonparametric Tests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normAutofit/>
          </a:bodyPr>
          <a:lstStyle/>
          <a:p>
            <a:r>
              <a:rPr lang="en-US" altLang="en-US" dirty="0" smtClean="0"/>
              <a:t>Tests of significance are influenced not only by the size or strength of the treatment effects but also by the size of the samples. </a:t>
            </a:r>
          </a:p>
          <a:p>
            <a:pPr lvl="1"/>
            <a:r>
              <a:rPr lang="en-US" altLang="en-US" dirty="0" smtClean="0"/>
              <a:t>As a result, even a small effect can be statistically significant if it is observed in a very large sample. </a:t>
            </a:r>
          </a:p>
          <a:p>
            <a:pPr lvl="2"/>
            <a:r>
              <a:rPr lang="en-US" altLang="en-US" dirty="0" smtClean="0"/>
              <a:t>Because a significant effect does not necessarily mean a large effect, it is generally recommended that the outcome of a hypothesis test be accompanied by a measure of the effect size.</a:t>
            </a:r>
          </a:p>
        </p:txBody>
      </p:sp>
      <p:sp>
        <p:nvSpPr>
          <p:cNvPr id="30722" name="Rectangle 2"/>
          <p:cNvSpPr>
            <a:spLocks noGrp="1" noChangeArrowheads="1"/>
          </p:cNvSpPr>
          <p:nvPr>
            <p:ph type="title"/>
          </p:nvPr>
        </p:nvSpPr>
        <p:spPr/>
        <p:txBody>
          <a:bodyPr/>
          <a:lstStyle/>
          <a:p>
            <a:r>
              <a:rPr lang="en-US" altLang="en-US" dirty="0" smtClean="0"/>
              <a:t>Effect Size for the Chi-Square Tests </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a:defRPr/>
            </a:pPr>
            <a:r>
              <a:rPr lang="en-US" altLang="en-US" dirty="0" smtClean="0"/>
              <a:t>Cohen introduced a statistic called </a:t>
            </a:r>
            <a:r>
              <a:rPr lang="en-US" altLang="en-US" i="1" dirty="0" smtClean="0"/>
              <a:t>w</a:t>
            </a:r>
            <a:r>
              <a:rPr lang="en-US" altLang="en-US" dirty="0" smtClean="0"/>
              <a:t> that provides a measure of effect size for either of the chi-square tests. </a:t>
            </a:r>
          </a:p>
          <a:p>
            <a:pPr lvl="1">
              <a:defRPr/>
            </a:pPr>
            <a:r>
              <a:rPr lang="en-US" altLang="en-US" dirty="0" smtClean="0"/>
              <a:t>The formula for Cohen’s </a:t>
            </a:r>
            <a:r>
              <a:rPr lang="en-US" altLang="en-US" i="1" dirty="0" smtClean="0"/>
              <a:t>w</a:t>
            </a:r>
            <a:r>
              <a:rPr lang="en-US" altLang="en-US" dirty="0" smtClean="0"/>
              <a:t> is very similar to the chi-square formula but uses proportions instead of frequencies. </a:t>
            </a:r>
          </a:p>
          <a:p>
            <a:pPr marL="457200" lvl="1" indent="0">
              <a:buFontTx/>
              <a:buNone/>
              <a:defRPr/>
            </a:pPr>
            <a:endParaRPr lang="en-US" altLang="en-US" dirty="0"/>
          </a:p>
          <a:p>
            <a:pPr lvl="1">
              <a:defRPr/>
            </a:pPr>
            <a:endParaRPr lang="en-US" altLang="en-US" dirty="0" smtClean="0"/>
          </a:p>
          <a:p>
            <a:pPr lvl="1">
              <a:defRPr/>
            </a:pPr>
            <a:endParaRPr lang="en-US" altLang="en-US" dirty="0" smtClean="0"/>
          </a:p>
        </p:txBody>
      </p:sp>
      <p:sp>
        <p:nvSpPr>
          <p:cNvPr id="31746" name="Rectangle 2"/>
          <p:cNvSpPr>
            <a:spLocks noGrp="1" noChangeArrowheads="1"/>
          </p:cNvSpPr>
          <p:nvPr>
            <p:ph type="title"/>
          </p:nvPr>
        </p:nvSpPr>
        <p:spPr/>
        <p:txBody>
          <a:bodyPr/>
          <a:lstStyle/>
          <a:p>
            <a:r>
              <a:rPr lang="en-US" altLang="en-US" dirty="0" smtClean="0"/>
              <a:t>Cohen’s </a:t>
            </a:r>
            <a:r>
              <a:rPr lang="en-US" altLang="en-US" i="1" dirty="0" smtClean="0"/>
              <a:t>w</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pic>
        <p:nvPicPr>
          <p:cNvPr id="3174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191000"/>
            <a:ext cx="319087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a:defRPr/>
            </a:pPr>
            <a:r>
              <a:rPr lang="en-US" altLang="en-US" dirty="0" smtClean="0"/>
              <a:t>In the formula, the </a:t>
            </a:r>
            <a:r>
              <a:rPr lang="en-US" altLang="en-US" i="1" dirty="0" smtClean="0"/>
              <a:t>P</a:t>
            </a:r>
            <a:r>
              <a:rPr lang="en-US" altLang="en-US" baseline="-25000" dirty="0" smtClean="0"/>
              <a:t>o</a:t>
            </a:r>
            <a:r>
              <a:rPr lang="en-US" altLang="en-US" dirty="0" smtClean="0"/>
              <a:t> values are the observed proportions in the data and are obtained by dividing each observed frequency by the total number of participants.</a:t>
            </a:r>
          </a:p>
          <a:p>
            <a:pPr marL="457200" lvl="1" indent="0" algn="ctr">
              <a:buFontTx/>
              <a:buNone/>
              <a:defRPr/>
            </a:pPr>
            <a:r>
              <a:rPr lang="en-US" altLang="en-US" dirty="0" smtClean="0"/>
              <a:t>observed proportion = </a:t>
            </a:r>
            <a:r>
              <a:rPr lang="en-US" altLang="en-US" i="1" dirty="0" smtClean="0"/>
              <a:t>P</a:t>
            </a:r>
            <a:r>
              <a:rPr lang="en-US" altLang="en-US" i="1" baseline="-25000" dirty="0" smtClean="0"/>
              <a:t>o</a:t>
            </a:r>
            <a:r>
              <a:rPr lang="en-US" altLang="en-US" dirty="0" smtClean="0"/>
              <a:t> = </a:t>
            </a:r>
            <a:r>
              <a:rPr lang="en-US" altLang="en-US" i="1" dirty="0" smtClean="0"/>
              <a:t>f</a:t>
            </a:r>
            <a:r>
              <a:rPr lang="en-US" altLang="en-US" i="1" baseline="-25000" dirty="0" smtClean="0"/>
              <a:t>o</a:t>
            </a:r>
            <a:r>
              <a:rPr lang="en-US" altLang="en-US" dirty="0" smtClean="0"/>
              <a:t> / </a:t>
            </a:r>
            <a:r>
              <a:rPr lang="en-US" altLang="en-US" i="1" dirty="0" smtClean="0"/>
              <a:t>n</a:t>
            </a:r>
            <a:r>
              <a:rPr lang="en-US" altLang="en-US" dirty="0" smtClean="0"/>
              <a:t> </a:t>
            </a:r>
          </a:p>
          <a:p>
            <a:pPr lvl="1">
              <a:defRPr/>
            </a:pPr>
            <a:r>
              <a:rPr lang="en-US" altLang="en-US" dirty="0" smtClean="0"/>
              <a:t>Similarly, the </a:t>
            </a:r>
            <a:r>
              <a:rPr lang="en-US" altLang="en-US" i="1" dirty="0" smtClean="0"/>
              <a:t>P</a:t>
            </a:r>
            <a:r>
              <a:rPr lang="en-US" altLang="en-US" i="1" baseline="-25000" dirty="0" smtClean="0"/>
              <a:t>e</a:t>
            </a:r>
            <a:r>
              <a:rPr lang="en-US" altLang="en-US" dirty="0" smtClean="0"/>
              <a:t> values are the expected proportions that are specified in the null hypothesis. </a:t>
            </a:r>
          </a:p>
        </p:txBody>
      </p:sp>
      <p:sp>
        <p:nvSpPr>
          <p:cNvPr id="32770" name="Rectangle 2"/>
          <p:cNvSpPr>
            <a:spLocks noGrp="1" noChangeArrowheads="1"/>
          </p:cNvSpPr>
          <p:nvPr>
            <p:ph type="title"/>
          </p:nvPr>
        </p:nvSpPr>
        <p:spPr/>
        <p:txBody>
          <a:bodyPr/>
          <a:lstStyle/>
          <a:p>
            <a:r>
              <a:rPr lang="en-US" altLang="en-US" dirty="0" smtClean="0"/>
              <a:t>Cohen’s </a:t>
            </a:r>
            <a:r>
              <a:rPr lang="en-US" altLang="en-US" i="1" dirty="0" smtClean="0"/>
              <a:t>w </a:t>
            </a:r>
            <a:r>
              <a:rPr lang="en-US" altLang="en-US" dirty="0" smtClean="0"/>
              <a:t>(cont’d.)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lstStyle/>
          <a:p>
            <a:r>
              <a:rPr lang="en-US" altLang="en-US" dirty="0" smtClean="0"/>
              <a:t>The formula instructs you to: </a:t>
            </a:r>
          </a:p>
          <a:p>
            <a:pPr marL="1027113" lvl="2" indent="-450850">
              <a:buFontTx/>
              <a:buAutoNum type="arabicPeriod"/>
            </a:pPr>
            <a:r>
              <a:rPr lang="en-US" altLang="en-US" dirty="0" smtClean="0"/>
              <a:t>Compute the difference between the observed proportion and the expected  proportion for each cell (category). </a:t>
            </a:r>
          </a:p>
          <a:p>
            <a:pPr marL="1027113" lvl="2" indent="-450850">
              <a:buFontTx/>
              <a:buAutoNum type="arabicPeriod"/>
            </a:pPr>
            <a:r>
              <a:rPr lang="en-US" altLang="en-US" dirty="0" smtClean="0"/>
              <a:t>For each cell, square the difference and divide by the expected proportion. </a:t>
            </a:r>
          </a:p>
          <a:p>
            <a:pPr marL="1027113" lvl="2" indent="-450850">
              <a:buFontTx/>
              <a:buAutoNum type="arabicPeriod"/>
            </a:pPr>
            <a:r>
              <a:rPr lang="en-US" altLang="en-US" dirty="0" smtClean="0"/>
              <a:t>Add the values from step 2 and take the square root of the sum. </a:t>
            </a:r>
          </a:p>
        </p:txBody>
      </p:sp>
      <p:sp>
        <p:nvSpPr>
          <p:cNvPr id="33794" name="Rectangle 2"/>
          <p:cNvSpPr>
            <a:spLocks noGrp="1" noChangeArrowheads="1"/>
          </p:cNvSpPr>
          <p:nvPr>
            <p:ph type="title"/>
          </p:nvPr>
        </p:nvSpPr>
        <p:spPr/>
        <p:txBody>
          <a:bodyPr/>
          <a:lstStyle/>
          <a:p>
            <a:r>
              <a:rPr lang="en-US" altLang="en-US" dirty="0" smtClean="0"/>
              <a:t>Cohen’s </a:t>
            </a:r>
            <a:r>
              <a:rPr lang="en-US" altLang="en-US" i="1" dirty="0" smtClean="0"/>
              <a:t>w </a:t>
            </a:r>
            <a:r>
              <a:rPr lang="en-US" altLang="en-US" dirty="0" smtClean="0"/>
              <a:t>(cont’d.)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pPr marL="571500" indent="-514350"/>
            <a:r>
              <a:rPr lang="en-US" altLang="en-US" dirty="0" smtClean="0"/>
              <a:t>Cohen’s also suggested guidelines for interpreting the magnitude of </a:t>
            </a:r>
            <a:r>
              <a:rPr lang="en-US" altLang="en-US" i="1" dirty="0" smtClean="0"/>
              <a:t>w</a:t>
            </a:r>
            <a:r>
              <a:rPr lang="en-US" altLang="en-US" dirty="0" smtClean="0"/>
              <a:t>, with values near 0.10 indicating a small effect, 0.30 a medium effect, and 0.50 a large effect. </a:t>
            </a:r>
          </a:p>
        </p:txBody>
      </p:sp>
      <p:sp>
        <p:nvSpPr>
          <p:cNvPr id="34818" name="Rectangle 2"/>
          <p:cNvSpPr>
            <a:spLocks noGrp="1" noChangeArrowheads="1"/>
          </p:cNvSpPr>
          <p:nvPr>
            <p:ph type="title"/>
          </p:nvPr>
        </p:nvSpPr>
        <p:spPr/>
        <p:txBody>
          <a:bodyPr/>
          <a:lstStyle/>
          <a:p>
            <a:r>
              <a:rPr lang="en-US" altLang="en-US" dirty="0" smtClean="0"/>
              <a:t>Cohen’s </a:t>
            </a:r>
            <a:r>
              <a:rPr lang="en-US" altLang="en-US" i="1" dirty="0" smtClean="0"/>
              <a:t>w </a:t>
            </a:r>
            <a:r>
              <a:rPr lang="en-US" altLang="en-US" dirty="0" smtClean="0"/>
              <a:t>(cont’d.)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r>
              <a:rPr lang="en-US" altLang="en-US" dirty="0" smtClean="0"/>
              <a:t>It is possible to compute the correlation phi (ϕ) in addition to the chi-square hypothesis test for the same set of data. </a:t>
            </a:r>
          </a:p>
          <a:p>
            <a:pPr lvl="1"/>
            <a:r>
              <a:rPr lang="en-US" altLang="en-US" dirty="0" smtClean="0"/>
              <a:t>Because phi is a correlation, it measures the strength of the relationship and thus provides a measure of effect size. </a:t>
            </a:r>
          </a:p>
          <a:p>
            <a:pPr lvl="1"/>
            <a:r>
              <a:rPr lang="en-US" altLang="en-US" dirty="0" smtClean="0"/>
              <a:t>The value for the  phi-coefficient can be computed directly from chi-square by the following formula:</a:t>
            </a:r>
          </a:p>
        </p:txBody>
      </p:sp>
      <p:sp>
        <p:nvSpPr>
          <p:cNvPr id="35842" name="Rectangle 2"/>
          <p:cNvSpPr>
            <a:spLocks noGrp="1" noChangeArrowheads="1"/>
          </p:cNvSpPr>
          <p:nvPr>
            <p:ph type="title"/>
          </p:nvPr>
        </p:nvSpPr>
        <p:spPr/>
        <p:txBody>
          <a:bodyPr/>
          <a:lstStyle/>
          <a:p>
            <a:r>
              <a:rPr lang="en-US" altLang="en-US" dirty="0" smtClean="0"/>
              <a:t>The Phi-Coefficient and Cramér’s </a:t>
            </a:r>
            <a:r>
              <a:rPr lang="en-US" altLang="en-US" i="1" dirty="0" smtClean="0"/>
              <a:t>V</a:t>
            </a:r>
            <a:r>
              <a:rPr lang="en-US" altLang="en-US" dirty="0" smtClean="0"/>
              <a:t> </a:t>
            </a:r>
            <a:endParaRPr lang="en-US" altLang="en-US" i="1" dirty="0" smtClean="0"/>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pic>
        <p:nvPicPr>
          <p:cNvPr id="3584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876800"/>
            <a:ext cx="2077963" cy="1188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r>
              <a:rPr lang="en-US" altLang="en-US" dirty="0" smtClean="0"/>
              <a:t>When the chi-square test involves a matrix larger than 2 × 2, a modification of the  phi-coefficient, known as Cramér’s </a:t>
            </a:r>
            <a:r>
              <a:rPr lang="en-US" altLang="en-US" i="1" dirty="0" smtClean="0"/>
              <a:t>V</a:t>
            </a:r>
            <a:r>
              <a:rPr lang="en-US" altLang="en-US" dirty="0" smtClean="0"/>
              <a:t>, can be used to measure effect size.</a:t>
            </a:r>
          </a:p>
          <a:p>
            <a:endParaRPr lang="en-US" altLang="en-US" dirty="0" smtClean="0"/>
          </a:p>
          <a:p>
            <a:endParaRPr lang="en-US" altLang="en-US" dirty="0" smtClean="0"/>
          </a:p>
          <a:p>
            <a:endParaRPr lang="en-US" altLang="en-US" dirty="0" smtClean="0"/>
          </a:p>
          <a:p>
            <a:pPr lvl="1"/>
            <a:r>
              <a:rPr lang="en-US" altLang="en-US" dirty="0" smtClean="0"/>
              <a:t>For Cramér’s </a:t>
            </a:r>
            <a:r>
              <a:rPr lang="en-US" altLang="en-US" i="1" dirty="0" smtClean="0"/>
              <a:t>V</a:t>
            </a:r>
            <a:r>
              <a:rPr lang="en-US" altLang="en-US" dirty="0" smtClean="0"/>
              <a:t>, the value of </a:t>
            </a:r>
            <a:r>
              <a:rPr lang="en-US" altLang="en-US" i="1" dirty="0" smtClean="0"/>
              <a:t>df*</a:t>
            </a:r>
            <a:r>
              <a:rPr lang="en-US" altLang="en-US" dirty="0" smtClean="0"/>
              <a:t> is the smaller of either (</a:t>
            </a:r>
            <a:r>
              <a:rPr lang="en-US" altLang="en-US" i="1" dirty="0" smtClean="0"/>
              <a:t>R</a:t>
            </a:r>
            <a:r>
              <a:rPr lang="en-US" altLang="en-US" dirty="0" smtClean="0"/>
              <a:t> – 1) or (</a:t>
            </a:r>
            <a:r>
              <a:rPr lang="en-US" altLang="en-US" i="1" dirty="0" smtClean="0"/>
              <a:t>C</a:t>
            </a:r>
            <a:r>
              <a:rPr lang="en-US" altLang="en-US" dirty="0" smtClean="0"/>
              <a:t> – 1).</a:t>
            </a:r>
          </a:p>
        </p:txBody>
      </p:sp>
      <p:sp>
        <p:nvSpPr>
          <p:cNvPr id="36866" name="Rectangle 2"/>
          <p:cNvSpPr>
            <a:spLocks noGrp="1" noChangeArrowheads="1"/>
          </p:cNvSpPr>
          <p:nvPr>
            <p:ph type="title"/>
          </p:nvPr>
        </p:nvSpPr>
        <p:spPr/>
        <p:txBody>
          <a:bodyPr>
            <a:normAutofit/>
          </a:bodyPr>
          <a:lstStyle/>
          <a:p>
            <a:r>
              <a:rPr lang="en-US" altLang="en-US" dirty="0" smtClean="0"/>
              <a:t>The Phi-Coefficient and Cramér’s </a:t>
            </a:r>
            <a:r>
              <a:rPr lang="en-US" altLang="en-US" i="1" dirty="0" smtClean="0"/>
              <a:t>V</a:t>
            </a:r>
            <a:r>
              <a:rPr lang="en-US" altLang="en-US" dirty="0" smtClean="0"/>
              <a:t> (cont’d.) </a:t>
            </a:r>
            <a:endParaRPr lang="en-US" altLang="en-US" i="1" dirty="0" smtClean="0"/>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pic>
        <p:nvPicPr>
          <p:cNvPr id="3686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200400"/>
            <a:ext cx="260032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819275"/>
            <a:ext cx="914400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p:txBody>
          <a:bodyPr/>
          <a:lstStyle/>
          <a:p>
            <a:r>
              <a:rPr lang="en-US" altLang="en-US" dirty="0"/>
              <a:t>Standards </a:t>
            </a:r>
            <a:r>
              <a:rPr lang="en-US" altLang="en-US" dirty="0" smtClean="0"/>
              <a:t>for Interpreting </a:t>
            </a:r>
            <a:r>
              <a:rPr lang="en-US" altLang="en-US" dirty="0"/>
              <a:t>Cramér’s </a:t>
            </a:r>
            <a:r>
              <a:rPr lang="en-US" altLang="en-US" i="1" dirty="0"/>
              <a:t>V</a:t>
            </a:r>
            <a:r>
              <a:rPr lang="en-US" altLang="en-US" dirty="0"/>
              <a:t> </a:t>
            </a:r>
            <a:endParaRPr lang="en-US" dirty="0"/>
          </a:p>
        </p:txBody>
      </p:sp>
      <p:sp>
        <p:nvSpPr>
          <p:cNvPr id="2" name="Footer Placeholder 1"/>
          <p:cNvSpPr>
            <a:spLocks noGrp="1"/>
          </p:cNvSpPr>
          <p:nvPr>
            <p:ph type="ftr" sz="quarter" idx="13"/>
          </p:nvPr>
        </p:nvSpPr>
        <p:spPr/>
        <p:txBody>
          <a:bodyPr/>
          <a:lstStyle/>
          <a:p>
            <a:r>
              <a:rPr lang="en-US" dirty="0" smtClean="0"/>
              <a:t>Copyright © 2017 Cengage Learning. All Rights Reserved.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57200" y="1265237"/>
            <a:ext cx="8229600" cy="5364163"/>
          </a:xfrm>
        </p:spPr>
        <p:txBody>
          <a:bodyPr>
            <a:normAutofit/>
          </a:bodyPr>
          <a:lstStyle/>
          <a:p>
            <a:r>
              <a:rPr lang="en-US" altLang="en-US" dirty="0" smtClean="0"/>
              <a:t>To use a chi-square test for goodness of fit or a test of independence, several conditions must be satisfied. For any statistical test, violation of assumptions and restrictions casts doubt on the results. </a:t>
            </a:r>
          </a:p>
          <a:p>
            <a:pPr lvl="1"/>
            <a:r>
              <a:rPr lang="en-US" altLang="en-US" b="1" dirty="0" smtClean="0"/>
              <a:t>Independence of Observations: </a:t>
            </a:r>
            <a:r>
              <a:rPr lang="en-US" altLang="en-US" dirty="0" smtClean="0"/>
              <a:t>This is not to be confused with the concept of independence between variables, as seen in the chi-square test for independence. </a:t>
            </a:r>
            <a:endParaRPr lang="en-US" altLang="en-US" dirty="0" smtClean="0"/>
          </a:p>
          <a:p>
            <a:pPr lvl="1"/>
            <a:r>
              <a:rPr lang="en-US" altLang="en-US" dirty="0" smtClean="0"/>
              <a:t>One </a:t>
            </a:r>
            <a:r>
              <a:rPr lang="en-US" altLang="en-US" dirty="0" smtClean="0"/>
              <a:t>consequence of independent observations is that each observed frequency is generated by a different individual. </a:t>
            </a:r>
          </a:p>
        </p:txBody>
      </p:sp>
      <p:sp>
        <p:nvSpPr>
          <p:cNvPr id="38914" name="Rectangle 2"/>
          <p:cNvSpPr>
            <a:spLocks noGrp="1" noChangeArrowheads="1"/>
          </p:cNvSpPr>
          <p:nvPr>
            <p:ph type="title"/>
          </p:nvPr>
        </p:nvSpPr>
        <p:spPr/>
        <p:txBody>
          <a:bodyPr/>
          <a:lstStyle/>
          <a:p>
            <a:r>
              <a:rPr lang="en-US" altLang="en-US" dirty="0" smtClean="0"/>
              <a:t>Assumptions for the Chi-Square Tests</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r>
              <a:rPr lang="en-US" altLang="en-US" dirty="0" smtClean="0"/>
              <a:t>Size of expected frequencies </a:t>
            </a:r>
          </a:p>
          <a:p>
            <a:pPr lvl="1"/>
            <a:r>
              <a:rPr lang="en-US" altLang="en-US" dirty="0" smtClean="0"/>
              <a:t>A chi-square test should not be performed when the expected frequency of any cell is less than 5</a:t>
            </a:r>
            <a:r>
              <a:rPr lang="en-US" altLang="en-US" dirty="0" smtClean="0"/>
              <a:t>.</a:t>
            </a:r>
          </a:p>
          <a:p>
            <a:pPr lvl="1"/>
            <a:r>
              <a:rPr lang="en-US" altLang="en-US" dirty="0" smtClean="0"/>
              <a:t>The </a:t>
            </a:r>
            <a:r>
              <a:rPr lang="en-US" altLang="en-US" dirty="0" smtClean="0"/>
              <a:t>chi-square statistic can be distorted when f</a:t>
            </a:r>
            <a:r>
              <a:rPr lang="en-US" altLang="en-US" i="1" baseline="-25000" dirty="0" smtClean="0"/>
              <a:t>e</a:t>
            </a:r>
            <a:r>
              <a:rPr lang="en-US" altLang="en-US" dirty="0" smtClean="0"/>
              <a:t> is very small. </a:t>
            </a:r>
          </a:p>
          <a:p>
            <a:pPr lvl="1"/>
            <a:endParaRPr lang="en-US" altLang="en-US" dirty="0" smtClean="0"/>
          </a:p>
        </p:txBody>
      </p:sp>
      <p:sp>
        <p:nvSpPr>
          <p:cNvPr id="39938" name="Rectangle 2"/>
          <p:cNvSpPr>
            <a:spLocks noGrp="1" noChangeArrowheads="1"/>
          </p:cNvSpPr>
          <p:nvPr>
            <p:ph type="title"/>
          </p:nvPr>
        </p:nvSpPr>
        <p:spPr/>
        <p:txBody>
          <a:bodyPr>
            <a:normAutofit/>
          </a:bodyPr>
          <a:lstStyle/>
          <a:p>
            <a:r>
              <a:rPr lang="en-US" altLang="en-US" dirty="0" smtClean="0"/>
              <a:t>Assumptions for the Chi-Square Tests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r>
              <a:rPr lang="en-US" altLang="en-US" dirty="0" smtClean="0"/>
              <a:t>Occasionally, you have a choice between using a parametric and a nonparametric test. </a:t>
            </a:r>
          </a:p>
          <a:p>
            <a:pPr lvl="1"/>
            <a:r>
              <a:rPr lang="en-US" altLang="en-US" dirty="0" smtClean="0"/>
              <a:t> In most situations, the parametric test is preferred because it is more likely to detect a real difference or a real relationship. </a:t>
            </a:r>
          </a:p>
        </p:txBody>
      </p:sp>
      <p:sp>
        <p:nvSpPr>
          <p:cNvPr id="5122" name="Rectangle 2"/>
          <p:cNvSpPr>
            <a:spLocks noGrp="1" noChangeArrowheads="1"/>
          </p:cNvSpPr>
          <p:nvPr>
            <p:ph type="title"/>
          </p:nvPr>
        </p:nvSpPr>
        <p:spPr/>
        <p:txBody>
          <a:bodyPr>
            <a:normAutofit/>
          </a:bodyPr>
          <a:lstStyle/>
          <a:p>
            <a:r>
              <a:rPr lang="en-US" altLang="en-US" dirty="0" smtClean="0"/>
              <a:t>Parametric and Nonparametric Tests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57200" y="1265237"/>
            <a:ext cx="8229600" cy="5364163"/>
          </a:xfrm>
        </p:spPr>
        <p:txBody>
          <a:bodyPr>
            <a:normAutofit/>
          </a:bodyPr>
          <a:lstStyle/>
          <a:p>
            <a:r>
              <a:rPr lang="en-US" altLang="en-US" dirty="0"/>
              <a:t>However, there are situations for which transforming scores into categories might be a better choice.</a:t>
            </a:r>
          </a:p>
          <a:p>
            <a:pPr lvl="1"/>
            <a:r>
              <a:rPr lang="en-US" altLang="en-US" dirty="0" smtClean="0"/>
              <a:t>It </a:t>
            </a:r>
            <a:r>
              <a:rPr lang="en-US" altLang="en-US" dirty="0"/>
              <a:t>may be simpler to obtain category measurements.</a:t>
            </a:r>
          </a:p>
          <a:p>
            <a:pPr lvl="1"/>
            <a:r>
              <a:rPr lang="en-US" altLang="en-US" dirty="0" smtClean="0"/>
              <a:t>The original scores may violate some of the basic assumptions that underlie certain statistical procedures.</a:t>
            </a:r>
          </a:p>
        </p:txBody>
      </p:sp>
      <p:sp>
        <p:nvSpPr>
          <p:cNvPr id="6146" name="Rectangle 2"/>
          <p:cNvSpPr>
            <a:spLocks noGrp="1" noChangeArrowheads="1"/>
          </p:cNvSpPr>
          <p:nvPr>
            <p:ph type="title"/>
          </p:nvPr>
        </p:nvSpPr>
        <p:spPr/>
        <p:txBody>
          <a:bodyPr>
            <a:normAutofit/>
          </a:bodyPr>
          <a:lstStyle/>
          <a:p>
            <a:r>
              <a:rPr lang="en-US" altLang="en-US" dirty="0" smtClean="0"/>
              <a:t>Parametric and Nonparametric Tests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57200" y="1265237"/>
            <a:ext cx="8229600" cy="5364163"/>
          </a:xfrm>
        </p:spPr>
        <p:txBody>
          <a:bodyPr>
            <a:normAutofit/>
          </a:bodyPr>
          <a:lstStyle/>
          <a:p>
            <a:pPr lvl="1"/>
            <a:r>
              <a:rPr lang="en-US" altLang="en-US" dirty="0" smtClean="0"/>
              <a:t>The original scores may have unusually high variance.</a:t>
            </a:r>
          </a:p>
          <a:p>
            <a:pPr lvl="1"/>
            <a:r>
              <a:rPr lang="en-US" altLang="en-US" dirty="0" smtClean="0"/>
              <a:t>Occasionally, an experiment produces an undetermined, or infinite, score when, for example, a participant fails to solve a problem. Although there is no absolute number that can be assigned, you can say that the participant is in the highest category, and then classify the other scores according to their numerical values.</a:t>
            </a:r>
          </a:p>
          <a:p>
            <a:pPr marL="1371600" lvl="2" indent="-457200">
              <a:buFontTx/>
              <a:buAutoNum type="arabicPeriod" startAt="2"/>
            </a:pPr>
            <a:endParaRPr lang="en-US" altLang="en-US" dirty="0" smtClean="0"/>
          </a:p>
          <a:p>
            <a:pPr marL="1371600" lvl="2" indent="-457200">
              <a:buFontTx/>
              <a:buAutoNum type="arabicPeriod" startAt="2"/>
            </a:pPr>
            <a:endParaRPr lang="en-US" altLang="en-US" dirty="0" smtClean="0"/>
          </a:p>
        </p:txBody>
      </p:sp>
      <p:sp>
        <p:nvSpPr>
          <p:cNvPr id="6146" name="Rectangle 2"/>
          <p:cNvSpPr>
            <a:spLocks noGrp="1" noChangeArrowheads="1"/>
          </p:cNvSpPr>
          <p:nvPr>
            <p:ph type="title"/>
          </p:nvPr>
        </p:nvSpPr>
        <p:spPr/>
        <p:txBody>
          <a:bodyPr>
            <a:normAutofit/>
          </a:bodyPr>
          <a:lstStyle/>
          <a:p>
            <a:r>
              <a:rPr lang="en-US" altLang="en-US" dirty="0" smtClean="0"/>
              <a:t>Parametric and Nonparametric Tests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extLst>
      <p:ext uri="{BB962C8B-B14F-4D97-AF65-F5344CB8AC3E}">
        <p14:creationId xmlns:p14="http://schemas.microsoft.com/office/powerpoint/2010/main" val="185047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r>
              <a:rPr lang="en-US" altLang="en-US" dirty="0" smtClean="0"/>
              <a:t>The </a:t>
            </a:r>
            <a:r>
              <a:rPr lang="en-US" altLang="en-US" b="1" dirty="0" smtClean="0"/>
              <a:t>chi-square test for goodness of fit </a:t>
            </a:r>
            <a:r>
              <a:rPr lang="en-US" altLang="en-US" dirty="0" smtClean="0"/>
              <a:t>uses sample data to test hypotheses about the shape or proportions of a population distribution. </a:t>
            </a:r>
          </a:p>
          <a:p>
            <a:pPr lvl="1"/>
            <a:r>
              <a:rPr lang="en-US" altLang="en-US" dirty="0" smtClean="0"/>
              <a:t>The test determines how  well the obtained sample proportions fit the population proportions specified  by the null hypothesis.</a:t>
            </a:r>
          </a:p>
        </p:txBody>
      </p:sp>
      <p:sp>
        <p:nvSpPr>
          <p:cNvPr id="7170" name="Rectangle 2"/>
          <p:cNvSpPr>
            <a:spLocks noGrp="1" noChangeArrowheads="1"/>
          </p:cNvSpPr>
          <p:nvPr>
            <p:ph type="title"/>
          </p:nvPr>
        </p:nvSpPr>
        <p:spPr/>
        <p:txBody>
          <a:bodyPr/>
          <a:lstStyle/>
          <a:p>
            <a:r>
              <a:rPr lang="en-US" altLang="en-US" dirty="0" smtClean="0"/>
              <a:t>The Chi-Square Test for Goodness-of-Fit </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normAutofit/>
          </a:bodyPr>
          <a:lstStyle/>
          <a:p>
            <a:r>
              <a:rPr lang="en-US" altLang="en-US" dirty="0" smtClean="0"/>
              <a:t>The null hypothesis specifies the proportion of the population that should be in each category.</a:t>
            </a:r>
          </a:p>
          <a:p>
            <a:pPr marL="971550" lvl="1" indent="-514350">
              <a:buFontTx/>
              <a:buAutoNum type="arabicPeriod"/>
            </a:pPr>
            <a:r>
              <a:rPr lang="en-US" altLang="en-US" dirty="0" smtClean="0"/>
              <a:t>The null hypothesis often states that there is no preference among the different categories. In this case, </a:t>
            </a:r>
            <a:r>
              <a:rPr lang="en-US" altLang="en-US" i="1" dirty="0" smtClean="0"/>
              <a:t>H</a:t>
            </a:r>
            <a:r>
              <a:rPr lang="en-US" altLang="en-US" baseline="-25000" dirty="0" smtClean="0"/>
              <a:t>0</a:t>
            </a:r>
            <a:r>
              <a:rPr lang="en-US" altLang="en-US" dirty="0" smtClean="0"/>
              <a:t> states that the population is divided equally among the categories.  </a:t>
            </a:r>
          </a:p>
          <a:p>
            <a:pPr marL="971550" lvl="1" indent="-514350">
              <a:buFontTx/>
              <a:buAutoNum type="arabicPeriod"/>
            </a:pPr>
            <a:r>
              <a:rPr lang="en-US" altLang="en-US" dirty="0" smtClean="0"/>
              <a:t>The null hypothesis can state that the proportions for one population are not different from the proportions than are known to exist for another population. </a:t>
            </a:r>
          </a:p>
        </p:txBody>
      </p:sp>
      <p:sp>
        <p:nvSpPr>
          <p:cNvPr id="8194" name="Rectangle 2"/>
          <p:cNvSpPr>
            <a:spLocks noGrp="1" noChangeArrowheads="1"/>
          </p:cNvSpPr>
          <p:nvPr>
            <p:ph type="title"/>
          </p:nvPr>
        </p:nvSpPr>
        <p:spPr/>
        <p:txBody>
          <a:bodyPr>
            <a:normAutofit/>
          </a:bodyPr>
          <a:lstStyle/>
          <a:p>
            <a:r>
              <a:rPr lang="en-US" altLang="en-US" dirty="0" smtClean="0"/>
              <a:t>The Chi-Square Test for Goodness-of-Fit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r>
              <a:rPr lang="en-US" altLang="en-US" dirty="0" smtClean="0"/>
              <a:t>The data for a chi-square test are remarkably simple. </a:t>
            </a:r>
          </a:p>
          <a:p>
            <a:pPr lvl="1"/>
            <a:r>
              <a:rPr lang="en-US" altLang="en-US" dirty="0" smtClean="0"/>
              <a:t>You just select a sample of n individuals and count how many are in each category. </a:t>
            </a:r>
          </a:p>
          <a:p>
            <a:pPr lvl="2"/>
            <a:r>
              <a:rPr lang="en-US" altLang="en-US" dirty="0" smtClean="0"/>
              <a:t>The resulting values are called observed frequencies. </a:t>
            </a:r>
          </a:p>
          <a:p>
            <a:pPr lvl="2"/>
            <a:r>
              <a:rPr lang="en-US" altLang="en-US" dirty="0" smtClean="0"/>
              <a:t>The symbol for observed frequency is </a:t>
            </a:r>
            <a:r>
              <a:rPr lang="en-US" altLang="en-US" i="1" dirty="0" smtClean="0"/>
              <a:t>f</a:t>
            </a:r>
            <a:r>
              <a:rPr lang="en-US" altLang="en-US" i="1" baseline="-25000" dirty="0" smtClean="0"/>
              <a:t>o</a:t>
            </a:r>
            <a:r>
              <a:rPr lang="en-US" altLang="en-US" dirty="0" smtClean="0"/>
              <a:t>. </a:t>
            </a:r>
          </a:p>
        </p:txBody>
      </p:sp>
      <p:sp>
        <p:nvSpPr>
          <p:cNvPr id="9218" name="Rectangle 2"/>
          <p:cNvSpPr>
            <a:spLocks noGrp="1" noChangeArrowheads="1"/>
          </p:cNvSpPr>
          <p:nvPr>
            <p:ph type="title"/>
          </p:nvPr>
        </p:nvSpPr>
        <p:spPr/>
        <p:txBody>
          <a:bodyPr>
            <a:normAutofit/>
          </a:bodyPr>
          <a:lstStyle/>
          <a:p>
            <a:r>
              <a:rPr lang="en-US" altLang="en-US" dirty="0" smtClean="0"/>
              <a:t>The Chi-Square Test for Goodness-of-Fit (cont'd.)</a:t>
            </a:r>
          </a:p>
        </p:txBody>
      </p:sp>
      <p:sp>
        <p:nvSpPr>
          <p:cNvPr id="2" name="Footer Placeholder 1"/>
          <p:cNvSpPr>
            <a:spLocks noGrp="1"/>
          </p:cNvSpPr>
          <p:nvPr>
            <p:ph type="ftr" sz="quarter" idx="10"/>
          </p:nvPr>
        </p:nvSpPr>
        <p:spPr/>
        <p:txBody>
          <a:bodyPr/>
          <a:lstStyle/>
          <a:p>
            <a:r>
              <a:rPr lang="en-US" dirty="0" smtClean="0"/>
              <a:t>Copyright © 2017 Cengage Learning. All Rights Reserved.</a:t>
            </a:r>
          </a:p>
        </p:txBody>
      </p:sp>
    </p:spTree>
  </p:cSld>
  <p:clrMapOvr>
    <a:masterClrMapping/>
  </p:clrMapOvr>
</p:sld>
</file>

<file path=ppt/theme/theme1.xml><?xml version="1.0" encoding="utf-8"?>
<a:theme xmlns:a="http://schemas.openxmlformats.org/drawingml/2006/main" name="3_Office Theme">
  <a:themeElements>
    <a:clrScheme name="Custom 1">
      <a:dk1>
        <a:sysClr val="windowText" lastClr="000000"/>
      </a:dk1>
      <a:lt1>
        <a:sysClr val="window" lastClr="FFFFFF"/>
      </a:lt1>
      <a:dk2>
        <a:srgbClr val="1F497D"/>
      </a:dk2>
      <a:lt2>
        <a:srgbClr val="EEECE1"/>
      </a:lt2>
      <a:accent1>
        <a:srgbClr val="257191"/>
      </a:accent1>
      <a:accent2>
        <a:srgbClr val="C4BD97"/>
      </a:accent2>
      <a:accent3>
        <a:srgbClr val="F2F7DF"/>
      </a:accent3>
      <a:accent4>
        <a:srgbClr val="8064A2"/>
      </a:accent4>
      <a:accent5>
        <a:srgbClr val="4BACC6"/>
      </a:accent5>
      <a:accent6>
        <a:srgbClr val="F7941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TotalTime>
  <Words>2725</Words>
  <Application>Microsoft Office PowerPoint</Application>
  <PresentationFormat>On-screen Show (4:3)</PresentationFormat>
  <Paragraphs>221</Paragraphs>
  <Slides>39</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Symbol</vt:lpstr>
      <vt:lpstr>Times New Roman</vt:lpstr>
      <vt:lpstr>3_Office Theme</vt:lpstr>
      <vt:lpstr>The Chi-Square Statistic Tests for Goodness of Fit and Independence</vt:lpstr>
      <vt:lpstr>Parametric and Nonparametric Tests</vt:lpstr>
      <vt:lpstr>Parametric and Nonparametric Tests (cont'd.)</vt:lpstr>
      <vt:lpstr>Parametric and Nonparametric Tests (cont'd.)</vt:lpstr>
      <vt:lpstr>Parametric and Nonparametric Tests (cont'd.)</vt:lpstr>
      <vt:lpstr>Parametric and Nonparametric Tests (cont'd.)</vt:lpstr>
      <vt:lpstr>The Chi-Square Test for Goodness-of-Fit </vt:lpstr>
      <vt:lpstr>The Chi-Square Test for Goodness-of-Fit (cont'd.)</vt:lpstr>
      <vt:lpstr>The Chi-Square Test for Goodness-of-Fit (cont'd.)</vt:lpstr>
      <vt:lpstr>Sample Distributions</vt:lpstr>
      <vt:lpstr>The Chi-Square Test for Goodness-of-Fit (cont'd.)</vt:lpstr>
      <vt:lpstr>The Chi-Square Test for Goodness-of-Fit (cont'd.)</vt:lpstr>
      <vt:lpstr>The Chi-Square Test for Goodness-of-Fit (cont'd.)</vt:lpstr>
      <vt:lpstr>The Chi-Square Test for Goodness-of-Fit (cont'd.)</vt:lpstr>
      <vt:lpstr>The Chi-Square Distribution and Degrees of Freedom </vt:lpstr>
      <vt:lpstr>The Chi-Square Distribution and Degrees of Freedom (cont’d.) </vt:lpstr>
      <vt:lpstr>Chi-Square Distribution </vt:lpstr>
      <vt:lpstr>Chi-Square Distributions for Different Values of df</vt:lpstr>
      <vt:lpstr>Locating the Critical Region for a Chi-Square Test</vt:lpstr>
      <vt:lpstr>Table of Values for Chi-Square Distribution</vt:lpstr>
      <vt:lpstr>The Chi-Square Test for Independence </vt:lpstr>
      <vt:lpstr>The Chi-Square Test for Independence (cont'd.)</vt:lpstr>
      <vt:lpstr>The Chi-Square Test for Independence (cont'd.)</vt:lpstr>
      <vt:lpstr>The Chi-Square Test for Independence (cont'd.)</vt:lpstr>
      <vt:lpstr>The Chi-Square Test for Independence (cont'd.)</vt:lpstr>
      <vt:lpstr>The Chi-Square Test for Independence (cont'd.)</vt:lpstr>
      <vt:lpstr>Expected Frequencies</vt:lpstr>
      <vt:lpstr>The Chi-Square Test for Independence (cont'd.)</vt:lpstr>
      <vt:lpstr>The Chi-Square Test for Independence (cont'd.)</vt:lpstr>
      <vt:lpstr>Effect Size for the Chi-Square Tests </vt:lpstr>
      <vt:lpstr>Cohen’s w</vt:lpstr>
      <vt:lpstr>Cohen’s w (cont’d.)</vt:lpstr>
      <vt:lpstr>Cohen’s w (cont’d.)</vt:lpstr>
      <vt:lpstr>Cohen’s w (cont’d.)</vt:lpstr>
      <vt:lpstr>The Phi-Coefficient and Cramér’s V </vt:lpstr>
      <vt:lpstr>The Phi-Coefficient and Cramér’s V (cont’d.) </vt:lpstr>
      <vt:lpstr>Standards for Interpreting Cramér’s V </vt:lpstr>
      <vt:lpstr>Assumptions for the Chi-Square Tests</vt:lpstr>
      <vt:lpstr>Assumptions for the Chi-Square Tests (cont'd.)</vt:lpstr>
    </vt:vector>
  </TitlesOfParts>
  <Company>Thomson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Hypothesis Tests with Chi-Square</dc:title>
  <dc:creator>TL User</dc:creator>
  <cp:lastModifiedBy>rmitra</cp:lastModifiedBy>
  <cp:revision>73</cp:revision>
  <dcterms:created xsi:type="dcterms:W3CDTF">2008-11-25T04:55:47Z</dcterms:created>
  <dcterms:modified xsi:type="dcterms:W3CDTF">2015-11-18T14:25:44Z</dcterms:modified>
</cp:coreProperties>
</file>